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sldIdLst>
    <p:sldId id="256" r:id="rId2"/>
    <p:sldId id="257" r:id="rId3"/>
    <p:sldId id="259"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4660"/>
  </p:normalViewPr>
  <p:slideViewPr>
    <p:cSldViewPr>
      <p:cViewPr>
        <p:scale>
          <a:sx n="90" d="100"/>
          <a:sy n="90" d="100"/>
        </p:scale>
        <p:origin x="-672" y="1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6FAA5C4-8B3D-40AA-8FC7-5212BB3F66C0}" type="datetimeFigureOut">
              <a:rPr lang="ar-IQ" smtClean="0"/>
              <a:t>02/04/1440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6D283C5-72D2-4C0B-ADF3-80B13B64EB4E}" type="slidenum">
              <a:rPr lang="ar-IQ" smtClean="0"/>
              <a:t>‹#›</a:t>
            </a:fld>
            <a:endParaRPr lang="ar-IQ"/>
          </a:p>
        </p:txBody>
      </p:sp>
    </p:spTree>
    <p:extLst>
      <p:ext uri="{BB962C8B-B14F-4D97-AF65-F5344CB8AC3E}">
        <p14:creationId xmlns:p14="http://schemas.microsoft.com/office/powerpoint/2010/main" val="32795426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86D283C5-72D2-4C0B-ADF3-80B13B64EB4E}" type="slidenum">
              <a:rPr lang="ar-IQ" smtClean="0"/>
              <a:t>1</a:t>
            </a:fld>
            <a:endParaRPr lang="ar-IQ"/>
          </a:p>
        </p:txBody>
      </p:sp>
    </p:spTree>
    <p:extLst>
      <p:ext uri="{BB962C8B-B14F-4D97-AF65-F5344CB8AC3E}">
        <p14:creationId xmlns:p14="http://schemas.microsoft.com/office/powerpoint/2010/main" val="3502111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12/10/2018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ar.wikipedia.org/wiki/1891" TargetMode="External"/><Relationship Id="rId2" Type="http://schemas.openxmlformats.org/officeDocument/2006/relationships/hyperlink" Target="http://ar.wikipedia.org/wiki/%D8%AF%D9%8A%D8%B3%D9%85%D8%A8%D8%B1"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8229600" cy="4419600"/>
          </a:xfrm>
        </p:spPr>
        <p:txBody>
          <a:bodyPr>
            <a:noAutofit/>
          </a:bodyPr>
          <a:lstStyle/>
          <a:p>
            <a:pPr>
              <a:lnSpc>
                <a:spcPts val="3360"/>
              </a:lnSpc>
            </a:pPr>
            <a:endParaRPr lang="ar-IQ" sz="4800" b="1" dirty="0" smtClean="0">
              <a:latin typeface="Simplified Arabic" panose="02020603050405020304" pitchFamily="18" charset="-78"/>
              <a:cs typeface="Simplified Arabic" panose="02020603050405020304" pitchFamily="18" charset="-78"/>
            </a:endParaRPr>
          </a:p>
          <a:p>
            <a:pPr>
              <a:lnSpc>
                <a:spcPts val="3360"/>
              </a:lnSpc>
            </a:pPr>
            <a:r>
              <a:rPr lang="ar-IQ" sz="4400" b="1" dirty="0" smtClean="0">
                <a:latin typeface="Simplified Arabic" panose="02020603050405020304" pitchFamily="18" charset="-78"/>
                <a:cs typeface="Simplified Arabic" panose="02020603050405020304" pitchFamily="18" charset="-78"/>
              </a:rPr>
              <a:t>رئاسة </a:t>
            </a:r>
            <a:r>
              <a:rPr lang="ar-IQ" sz="4400" b="1" dirty="0">
                <a:latin typeface="Simplified Arabic" panose="02020603050405020304" pitchFamily="18" charset="-78"/>
                <a:cs typeface="Simplified Arabic" panose="02020603050405020304" pitchFamily="18" charset="-78"/>
              </a:rPr>
              <a:t>جامعة البصرة</a:t>
            </a:r>
            <a:br>
              <a:rPr lang="ar-IQ" sz="4400" b="1" dirty="0">
                <a:latin typeface="Simplified Arabic" panose="02020603050405020304" pitchFamily="18" charset="-78"/>
                <a:cs typeface="Simplified Arabic" panose="02020603050405020304" pitchFamily="18" charset="-78"/>
              </a:rPr>
            </a:br>
            <a:endParaRPr lang="ar-IQ" sz="4400" b="1" dirty="0" smtClean="0">
              <a:latin typeface="Simplified Arabic" panose="02020603050405020304" pitchFamily="18" charset="-78"/>
              <a:cs typeface="Simplified Arabic" panose="02020603050405020304" pitchFamily="18" charset="-78"/>
            </a:endParaRPr>
          </a:p>
          <a:p>
            <a:pPr>
              <a:lnSpc>
                <a:spcPts val="3360"/>
              </a:lnSpc>
            </a:pPr>
            <a:r>
              <a:rPr lang="ar-IQ" sz="4400" b="1" dirty="0" smtClean="0">
                <a:latin typeface="Simplified Arabic" panose="02020603050405020304" pitchFamily="18" charset="-78"/>
                <a:cs typeface="Simplified Arabic" panose="02020603050405020304" pitchFamily="18" charset="-78"/>
              </a:rPr>
              <a:t>كلية </a:t>
            </a:r>
            <a:r>
              <a:rPr lang="ar-IQ" sz="4400" b="1" dirty="0">
                <a:latin typeface="Simplified Arabic" panose="02020603050405020304" pitchFamily="18" charset="-78"/>
                <a:cs typeface="Simplified Arabic" panose="02020603050405020304" pitchFamily="18" charset="-78"/>
              </a:rPr>
              <a:t>التربية البدنية </a:t>
            </a:r>
            <a:r>
              <a:rPr lang="ar-IQ" sz="4400" b="1" dirty="0" smtClean="0">
                <a:latin typeface="Simplified Arabic" panose="02020603050405020304" pitchFamily="18" charset="-78"/>
                <a:cs typeface="Simplified Arabic" panose="02020603050405020304" pitchFamily="18" charset="-78"/>
              </a:rPr>
              <a:t>وعلوم الرياضة</a:t>
            </a:r>
            <a:endParaRPr lang="ar-IQ" sz="4400" b="1" dirty="0" smtClean="0">
              <a:solidFill>
                <a:schemeClr val="tx1"/>
              </a:solidFill>
              <a:latin typeface="Simplified Arabic" panose="02020603050405020304" pitchFamily="18" charset="-78"/>
              <a:cs typeface="Simplified Arabic" panose="02020603050405020304" pitchFamily="18" charset="-78"/>
            </a:endParaRPr>
          </a:p>
          <a:p>
            <a:pPr lvl="0" fontAlgn="base">
              <a:spcBef>
                <a:spcPct val="50000"/>
              </a:spcBef>
              <a:spcAft>
                <a:spcPct val="0"/>
              </a:spcAft>
              <a:buClrTx/>
              <a:buSzTx/>
              <a:defRPr/>
            </a:pPr>
            <a:r>
              <a:rPr lang="en-US" sz="4000" b="1" dirty="0" smtClean="0">
                <a:solidFill>
                  <a:srgbClr val="FFFF00"/>
                </a:solidFill>
                <a:latin typeface="Times New Roman" pitchFamily="18" charset="0"/>
                <a:cs typeface="Arial" pitchFamily="34" charset="0"/>
              </a:rPr>
              <a:t>University of </a:t>
            </a:r>
            <a:r>
              <a:rPr lang="en-US" sz="4000" b="1" dirty="0" err="1" smtClean="0">
                <a:solidFill>
                  <a:srgbClr val="FFFF00"/>
                </a:solidFill>
                <a:latin typeface="Times New Roman" pitchFamily="18" charset="0"/>
                <a:cs typeface="Arial" pitchFamily="34" charset="0"/>
              </a:rPr>
              <a:t>Basrah</a:t>
            </a:r>
            <a:r>
              <a:rPr lang="en-US" sz="4000" b="1" dirty="0" smtClean="0">
                <a:solidFill>
                  <a:srgbClr val="FFFF00"/>
                </a:solidFill>
                <a:latin typeface="Times New Roman" pitchFamily="18" charset="0"/>
                <a:cs typeface="Arial" pitchFamily="34" charset="0"/>
              </a:rPr>
              <a:t/>
            </a:r>
            <a:br>
              <a:rPr lang="en-US" sz="4000" b="1" dirty="0" smtClean="0">
                <a:solidFill>
                  <a:srgbClr val="FFFF00"/>
                </a:solidFill>
                <a:latin typeface="Times New Roman" pitchFamily="18" charset="0"/>
                <a:cs typeface="Arial" pitchFamily="34" charset="0"/>
              </a:rPr>
            </a:br>
            <a:r>
              <a:rPr lang="en-US" sz="4000" b="1" dirty="0" smtClean="0">
                <a:solidFill>
                  <a:srgbClr val="FFFF00"/>
                </a:solidFill>
                <a:latin typeface="Times New Roman" pitchFamily="18" charset="0"/>
                <a:cs typeface="Arial" pitchFamily="34" charset="0"/>
              </a:rPr>
              <a:t>College of Physical Education and Sports  Science</a:t>
            </a:r>
          </a:p>
          <a:p>
            <a:pPr>
              <a:lnSpc>
                <a:spcPts val="3360"/>
              </a:lnSpc>
            </a:pPr>
            <a:endParaRPr lang="ar-IQ" sz="2400" b="1"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912800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57200"/>
            <a:ext cx="403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781301" y="5181600"/>
            <a:ext cx="1781257" cy="369332"/>
          </a:xfrm>
          <a:prstGeom prst="rect">
            <a:avLst/>
          </a:prstGeom>
        </p:spPr>
        <p:txBody>
          <a:bodyPr wrap="none">
            <a:spAutoFit/>
          </a:bodyPr>
          <a:lstStyle/>
          <a:p>
            <a:r>
              <a:rPr lang="en-US" b="1" dirty="0">
                <a:latin typeface="Simplified Arabic"/>
                <a:ea typeface="Times New Roman"/>
              </a:rPr>
              <a:t>James Naismith</a:t>
            </a:r>
            <a:endParaRPr lang="ar-IQ" dirty="0"/>
          </a:p>
        </p:txBody>
      </p:sp>
      <p:sp>
        <p:nvSpPr>
          <p:cNvPr id="3" name="Rectangle 2"/>
          <p:cNvSpPr/>
          <p:nvPr/>
        </p:nvSpPr>
        <p:spPr>
          <a:xfrm>
            <a:off x="5029200" y="5562968"/>
            <a:ext cx="2975495" cy="369332"/>
          </a:xfrm>
          <a:prstGeom prst="rect">
            <a:avLst/>
          </a:prstGeom>
        </p:spPr>
        <p:txBody>
          <a:bodyPr wrap="none">
            <a:spAutoFit/>
          </a:bodyPr>
          <a:lstStyle/>
          <a:p>
            <a:r>
              <a:rPr lang="ar-SA" b="1" dirty="0">
                <a:ea typeface="Times New Roman"/>
                <a:cs typeface="Simplified Arabic"/>
              </a:rPr>
              <a:t>مبتكر لعبة كرة السلة جيمس نايسميث</a:t>
            </a:r>
            <a:endParaRPr lang="ar-IQ"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57200"/>
            <a:ext cx="403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90600" y="5040868"/>
            <a:ext cx="2090637" cy="369332"/>
          </a:xfrm>
          <a:prstGeom prst="rect">
            <a:avLst/>
          </a:prstGeom>
        </p:spPr>
        <p:txBody>
          <a:bodyPr wrap="none">
            <a:spAutoFit/>
          </a:bodyPr>
          <a:lstStyle/>
          <a:p>
            <a:r>
              <a:rPr lang="en-US" b="1" dirty="0">
                <a:latin typeface="Simplified Arabic"/>
                <a:ea typeface="Times New Roman"/>
              </a:rPr>
              <a:t>Springfield College</a:t>
            </a:r>
            <a:endParaRPr lang="ar-IQ" dirty="0"/>
          </a:p>
        </p:txBody>
      </p:sp>
      <p:sp>
        <p:nvSpPr>
          <p:cNvPr id="5" name="Rectangle 4"/>
          <p:cNvSpPr/>
          <p:nvPr/>
        </p:nvSpPr>
        <p:spPr>
          <a:xfrm>
            <a:off x="381000" y="5454134"/>
            <a:ext cx="3223959" cy="369332"/>
          </a:xfrm>
          <a:prstGeom prst="rect">
            <a:avLst/>
          </a:prstGeom>
        </p:spPr>
        <p:txBody>
          <a:bodyPr wrap="none">
            <a:spAutoFit/>
          </a:bodyPr>
          <a:lstStyle/>
          <a:p>
            <a:r>
              <a:rPr lang="ar-SA" b="1" dirty="0">
                <a:ea typeface="Times New Roman"/>
                <a:cs typeface="Simplified Arabic"/>
              </a:rPr>
              <a:t>أول ملعب لكرة السلة في كلية سبرينجفيلد</a:t>
            </a:r>
            <a:endParaRPr lang="ar-IQ" dirty="0"/>
          </a:p>
        </p:txBody>
      </p:sp>
    </p:spTree>
    <p:extLst>
      <p:ext uri="{BB962C8B-B14F-4D97-AF65-F5344CB8AC3E}">
        <p14:creationId xmlns:p14="http://schemas.microsoft.com/office/powerpoint/2010/main" val="4067164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382000" cy="6248400"/>
          </a:xfrm>
        </p:spPr>
        <p:txBody>
          <a:bodyPr>
            <a:noAutofit/>
          </a:bodyPr>
          <a:lstStyle/>
          <a:p>
            <a:endParaRPr lang="ar-SA" sz="4800" b="1" dirty="0" smtClean="0">
              <a:latin typeface="Simplified Arabic" panose="02020603050405020304" pitchFamily="18" charset="-78"/>
              <a:cs typeface="Simplified Arabic" panose="02020603050405020304" pitchFamily="18" charset="-78"/>
            </a:endParaRPr>
          </a:p>
          <a:p>
            <a:endParaRPr lang="ar-SA" sz="4400" b="1" dirty="0" smtClean="0">
              <a:latin typeface="Simplified Arabic" panose="02020603050405020304" pitchFamily="18" charset="-78"/>
              <a:cs typeface="Simplified Arabic" panose="02020603050405020304" pitchFamily="18" charset="-78"/>
            </a:endParaRPr>
          </a:p>
          <a:p>
            <a:r>
              <a:rPr lang="ar-SA" sz="4400" b="1" dirty="0" smtClean="0">
                <a:latin typeface="Simplified Arabic" panose="02020603050405020304" pitchFamily="18" charset="-78"/>
                <a:cs typeface="Simplified Arabic" panose="02020603050405020304" pitchFamily="18" charset="-78"/>
              </a:rPr>
              <a:t>مادة </a:t>
            </a:r>
            <a:r>
              <a:rPr lang="ar-SA" sz="4400" b="1" dirty="0" smtClean="0">
                <a:latin typeface="Simplified Arabic" panose="02020603050405020304" pitchFamily="18" charset="-78"/>
                <a:cs typeface="Simplified Arabic" panose="02020603050405020304" pitchFamily="18" charset="-78"/>
              </a:rPr>
              <a:t>كرة السلة لطلّاب المرحلة الأولى</a:t>
            </a:r>
          </a:p>
          <a:p>
            <a:r>
              <a:rPr lang="ar-SA" sz="4400" b="1" dirty="0" smtClean="0">
                <a:latin typeface="Simplified Arabic" panose="02020603050405020304" pitchFamily="18" charset="-78"/>
                <a:cs typeface="Simplified Arabic" panose="02020603050405020304" pitchFamily="18" charset="-78"/>
              </a:rPr>
              <a:t>كلية التربية البدنية وعلوم الرياضة </a:t>
            </a:r>
          </a:p>
          <a:p>
            <a:r>
              <a:rPr lang="ar-SA" sz="4400" b="1" dirty="0" smtClean="0">
                <a:latin typeface="Simplified Arabic" panose="02020603050405020304" pitchFamily="18" charset="-78"/>
                <a:cs typeface="Simplified Arabic" panose="02020603050405020304" pitchFamily="18" charset="-78"/>
              </a:rPr>
              <a:t>جامعة البصرة</a:t>
            </a:r>
          </a:p>
          <a:p>
            <a:r>
              <a:rPr lang="ar-IQ" sz="4400" b="1" dirty="0" smtClean="0">
                <a:latin typeface="Simplified Arabic" panose="02020603050405020304" pitchFamily="18" charset="-78"/>
                <a:cs typeface="Simplified Arabic" panose="02020603050405020304" pitchFamily="18" charset="-78"/>
              </a:rPr>
              <a:t>إعداد </a:t>
            </a:r>
          </a:p>
          <a:p>
            <a:r>
              <a:rPr lang="ar-IQ" sz="4400" b="1" dirty="0" smtClean="0">
                <a:solidFill>
                  <a:srgbClr val="FFFF00"/>
                </a:solidFill>
                <a:latin typeface="Simplified Arabic" panose="02020603050405020304" pitchFamily="18" charset="-78"/>
                <a:cs typeface="Simplified Arabic" panose="02020603050405020304" pitchFamily="18" charset="-78"/>
              </a:rPr>
              <a:t>الدكتور علي محمدهادي عبود</a:t>
            </a:r>
          </a:p>
          <a:p>
            <a:r>
              <a:rPr lang="en-GB" sz="3600" b="1" dirty="0" smtClean="0">
                <a:latin typeface="Simplified Arabic" panose="02020603050405020304" pitchFamily="18" charset="-78"/>
                <a:cs typeface="Simplified Arabic" panose="02020603050405020304" pitchFamily="18" charset="-78"/>
              </a:rPr>
              <a:t>2018 - 2019</a:t>
            </a:r>
            <a:endParaRPr lang="en-US" sz="3600" b="1" dirty="0">
              <a:latin typeface="Simplified Arabic" panose="02020603050405020304" pitchFamily="18" charset="-78"/>
              <a:cs typeface="Simplified Arabic" panose="02020603050405020304" pitchFamily="18" charset="-78"/>
            </a:endParaRPr>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429000" y="381000"/>
            <a:ext cx="1752600" cy="1447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4529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 y="228600"/>
            <a:ext cx="8858693" cy="7772400"/>
          </a:xfrm>
        </p:spPr>
        <p:txBody>
          <a:bodyPr>
            <a:noAutofit/>
          </a:bodyPr>
          <a:lstStyle/>
          <a:p>
            <a:pPr>
              <a:lnSpc>
                <a:spcPct val="115000"/>
              </a:lnSpc>
            </a:pPr>
            <a:r>
              <a:rPr lang="ar-SA" b="1" dirty="0" smtClean="0">
                <a:solidFill>
                  <a:srgbClr val="FFFF00"/>
                </a:solidFill>
                <a:latin typeface="Simplified Arabic" panose="02020603050405020304" pitchFamily="18" charset="-78"/>
                <a:ea typeface="Times New Roman"/>
                <a:cs typeface="Simplified Arabic" panose="02020603050405020304" pitchFamily="18" charset="-78"/>
              </a:rPr>
              <a:t>تاريخ كرة السلة</a:t>
            </a:r>
            <a:endParaRPr lang="en-US" b="1" dirty="0" smtClean="0">
              <a:solidFill>
                <a:srgbClr val="FFFF00"/>
              </a:solidFill>
              <a:latin typeface="Simplified Arabic" panose="02020603050405020304" pitchFamily="18" charset="-78"/>
              <a:ea typeface="Calibri"/>
              <a:cs typeface="Simplified Arabic" panose="02020603050405020304" pitchFamily="18" charset="-78"/>
            </a:endParaRPr>
          </a:p>
          <a:p>
            <a:pPr algn="just">
              <a:lnSpc>
                <a:spcPct val="115000"/>
              </a:lnSpc>
            </a:pPr>
            <a:r>
              <a:rPr lang="ar-SA" sz="2400" dirty="0" smtClean="0">
                <a:latin typeface="Simplified Arabic" panose="02020603050405020304" pitchFamily="18" charset="-78"/>
                <a:ea typeface="Times New Roman"/>
                <a:cs typeface="Simplified Arabic" panose="02020603050405020304" pitchFamily="18" charset="-78"/>
              </a:rPr>
              <a:t>تعتبر لعبة كرة السلة إحدى الألعاب الرياضية الجماعية الأكثر شعبية في العالم بعد كرة القدم ويمكن للرجال والنساء ممارستها ضمن القانون والقواعد الخاصة بها، وتمارس على مستوى الهواية والإحتراف. ولعبة كرة السلة تُعد واحدة من الالعاب الرياضية الأسرع تطوراً وتقدماً ويتطلب الأداء الجيد لها السرعة والتحمل والرشاقة</a:t>
            </a:r>
            <a:r>
              <a:rPr lang="ar-IQ" sz="2400" dirty="0" smtClean="0">
                <a:latin typeface="Simplified Arabic" panose="02020603050405020304" pitchFamily="18" charset="-78"/>
                <a:ea typeface="Times New Roman"/>
                <a:cs typeface="Simplified Arabic" panose="02020603050405020304" pitchFamily="18" charset="-78"/>
              </a:rPr>
              <a:t> والتوافق ...</a:t>
            </a:r>
            <a:r>
              <a:rPr lang="ar-SA" sz="2400" dirty="0" smtClean="0">
                <a:latin typeface="Simplified Arabic" panose="02020603050405020304" pitchFamily="18" charset="-78"/>
                <a:ea typeface="Times New Roman"/>
                <a:cs typeface="Simplified Arabic" panose="02020603050405020304" pitchFamily="18" charset="-78"/>
              </a:rPr>
              <a:t> ودرجة عالية من المهارة. وكرة السلة كما نعرفها اليوم ابتكرها </a:t>
            </a:r>
            <a:r>
              <a:rPr lang="ar-SA" sz="2400" b="1" dirty="0" smtClean="0">
                <a:latin typeface="Simplified Arabic" panose="02020603050405020304" pitchFamily="18" charset="-78"/>
                <a:ea typeface="Times New Roman"/>
                <a:cs typeface="Simplified Arabic" panose="02020603050405020304" pitchFamily="18" charset="-78"/>
              </a:rPr>
              <a:t>(جيمس نايسمث) </a:t>
            </a:r>
            <a:r>
              <a:rPr lang="en-US" sz="2400" b="1" dirty="0" smtClean="0">
                <a:latin typeface="Simplified Arabic" panose="02020603050405020304" pitchFamily="18" charset="-78"/>
                <a:ea typeface="Times New Roman"/>
                <a:cs typeface="Simplified Arabic" panose="02020603050405020304" pitchFamily="18" charset="-78"/>
              </a:rPr>
              <a:t>James Naismith</a:t>
            </a:r>
            <a:r>
              <a:rPr lang="ar-SA" sz="2400" dirty="0" smtClean="0">
                <a:latin typeface="Simplified Arabic" panose="02020603050405020304" pitchFamily="18" charset="-78"/>
                <a:ea typeface="Times New Roman"/>
                <a:cs typeface="Simplified Arabic" panose="02020603050405020304" pitchFamily="18" charset="-78"/>
              </a:rPr>
              <a:t> في أوائل كانون الأول</a:t>
            </a:r>
            <a:r>
              <a:rPr lang="en-US" sz="2400" dirty="0" smtClean="0">
                <a:latin typeface="Simplified Arabic" panose="02020603050405020304" pitchFamily="18" charset="-78"/>
                <a:ea typeface="Times New Roman"/>
                <a:cs typeface="Simplified Arabic" panose="02020603050405020304" pitchFamily="18" charset="-78"/>
              </a:rPr>
              <a:t> </a:t>
            </a:r>
            <a:r>
              <a:rPr lang="ar-SA" sz="2400" dirty="0" smtClean="0">
                <a:solidFill>
                  <a:srgbClr val="0000FF"/>
                </a:solidFill>
                <a:latin typeface="Simplified Arabic" panose="02020603050405020304" pitchFamily="18" charset="-78"/>
                <a:ea typeface="Times New Roman"/>
                <a:cs typeface="Simplified Arabic" panose="02020603050405020304" pitchFamily="18" charset="-78"/>
                <a:hlinkClick r:id="rId2" tooltip="ديسمبر"/>
              </a:rPr>
              <a:t>ديسمبر</a:t>
            </a:r>
            <a:r>
              <a:rPr lang="en-US" sz="2400" dirty="0" smtClean="0">
                <a:latin typeface="Simplified Arabic" panose="02020603050405020304" pitchFamily="18" charset="-78"/>
                <a:ea typeface="Times New Roman"/>
                <a:cs typeface="Simplified Arabic" panose="02020603050405020304" pitchFamily="18" charset="-78"/>
              </a:rPr>
              <a:t> </a:t>
            </a:r>
            <a:r>
              <a:rPr lang="ar-SA" sz="2400" dirty="0" smtClean="0">
                <a:latin typeface="Simplified Arabic" panose="02020603050405020304" pitchFamily="18" charset="-78"/>
                <a:ea typeface="Times New Roman"/>
                <a:cs typeface="Simplified Arabic" panose="02020603050405020304" pitchFamily="18" charset="-78"/>
              </a:rPr>
              <a:t>من عام</a:t>
            </a:r>
            <a:r>
              <a:rPr lang="en-US" sz="2400" dirty="0" smtClean="0">
                <a:latin typeface="Simplified Arabic" panose="02020603050405020304" pitchFamily="18" charset="-78"/>
                <a:ea typeface="Times New Roman"/>
                <a:cs typeface="Simplified Arabic" panose="02020603050405020304" pitchFamily="18" charset="-78"/>
              </a:rPr>
              <a:t> </a:t>
            </a:r>
            <a:r>
              <a:rPr lang="en-US" sz="2400" b="1" dirty="0" smtClean="0">
                <a:solidFill>
                  <a:srgbClr val="0000FF"/>
                </a:solidFill>
                <a:latin typeface="Simplified Arabic" panose="02020603050405020304" pitchFamily="18" charset="-78"/>
                <a:ea typeface="Times New Roman"/>
                <a:cs typeface="Simplified Arabic" panose="02020603050405020304" pitchFamily="18" charset="-78"/>
                <a:hlinkClick r:id="rId3" tooltip="1891"/>
              </a:rPr>
              <a:t>1891</a:t>
            </a:r>
            <a:r>
              <a:rPr lang="en-US" sz="2400" b="1" dirty="0" smtClean="0">
                <a:latin typeface="Simplified Arabic" panose="02020603050405020304" pitchFamily="18" charset="-78"/>
                <a:ea typeface="Times New Roman"/>
                <a:cs typeface="Simplified Arabic" panose="02020603050405020304" pitchFamily="18" charset="-78"/>
              </a:rPr>
              <a:t> </a:t>
            </a:r>
            <a:r>
              <a:rPr lang="ar-SA" sz="2400" dirty="0" smtClean="0">
                <a:latin typeface="Simplified Arabic" panose="02020603050405020304" pitchFamily="18" charset="-78"/>
                <a:ea typeface="Times New Roman"/>
                <a:cs typeface="Simplified Arabic" panose="02020603050405020304" pitchFamily="18" charset="-78"/>
              </a:rPr>
              <a:t>وهو دكتور كندي الجنسية وأستاذ التربية البدنية بجامعة ماكجيل (</a:t>
            </a:r>
            <a:r>
              <a:rPr lang="en-US" sz="2400" dirty="0" smtClean="0">
                <a:latin typeface="Simplified Arabic" panose="02020603050405020304" pitchFamily="18" charset="-78"/>
                <a:ea typeface="Times New Roman"/>
                <a:cs typeface="Simplified Arabic" panose="02020603050405020304" pitchFamily="18" charset="-78"/>
              </a:rPr>
              <a:t>McGill University</a:t>
            </a:r>
            <a:r>
              <a:rPr lang="ar-SA" sz="2400" dirty="0" smtClean="0">
                <a:latin typeface="Simplified Arabic" panose="02020603050405020304" pitchFamily="18" charset="-78"/>
                <a:ea typeface="Times New Roman"/>
                <a:cs typeface="Simplified Arabic" panose="02020603050405020304" pitchFamily="18" charset="-78"/>
              </a:rPr>
              <a:t>) في مونتريال (</a:t>
            </a:r>
            <a:r>
              <a:rPr lang="en-US" sz="2400" dirty="0" smtClean="0">
                <a:latin typeface="Simplified Arabic" panose="02020603050405020304" pitchFamily="18" charset="-78"/>
                <a:ea typeface="Times New Roman"/>
                <a:cs typeface="Simplified Arabic" panose="02020603050405020304" pitchFamily="18" charset="-78"/>
              </a:rPr>
              <a:t>Montréal</a:t>
            </a:r>
            <a:r>
              <a:rPr lang="ar-SA" sz="2400" dirty="0" smtClean="0">
                <a:latin typeface="Simplified Arabic" panose="02020603050405020304" pitchFamily="18" charset="-78"/>
                <a:ea typeface="Times New Roman"/>
                <a:cs typeface="Simplified Arabic" panose="02020603050405020304" pitchFamily="18" charset="-78"/>
              </a:rPr>
              <a:t>) في كندا ومعلم أيضاً في مدرسة التدريب الخاصة بجمعية الشبان المسيحية (</a:t>
            </a:r>
            <a:r>
              <a:rPr lang="en-US" sz="2400" dirty="0" smtClean="0">
                <a:latin typeface="Simplified Arabic" panose="02020603050405020304" pitchFamily="18" charset="-78"/>
                <a:ea typeface="Times New Roman"/>
                <a:cs typeface="Simplified Arabic" panose="02020603050405020304" pitchFamily="18" charset="-78"/>
              </a:rPr>
              <a:t>YMCA</a:t>
            </a:r>
            <a:r>
              <a:rPr lang="ar-SA" sz="2400" dirty="0" smtClean="0">
                <a:latin typeface="Simplified Arabic" panose="02020603050405020304" pitchFamily="18" charset="-78"/>
                <a:ea typeface="Times New Roman"/>
                <a:cs typeface="Simplified Arabic" panose="02020603050405020304" pitchFamily="18" charset="-78"/>
              </a:rPr>
              <a:t>) والمعروفة حاليا بكلية سبرينجفيلد (</a:t>
            </a:r>
            <a:r>
              <a:rPr lang="en-US" sz="2400" dirty="0" smtClean="0">
                <a:latin typeface="Simplified Arabic" panose="02020603050405020304" pitchFamily="18" charset="-78"/>
                <a:ea typeface="Times New Roman"/>
                <a:cs typeface="Simplified Arabic" panose="02020603050405020304" pitchFamily="18" charset="-78"/>
              </a:rPr>
              <a:t>Springfield College</a:t>
            </a:r>
            <a:r>
              <a:rPr lang="ar-SA" sz="2400" dirty="0" smtClean="0">
                <a:latin typeface="Simplified Arabic" panose="02020603050405020304" pitchFamily="18" charset="-78"/>
                <a:ea typeface="Times New Roman"/>
                <a:cs typeface="Simplified Arabic" panose="02020603050405020304" pitchFamily="18" charset="-78"/>
              </a:rPr>
              <a:t>) في مدينة سبرينجفيلد بولاية ماساتشوستس (</a:t>
            </a:r>
            <a:r>
              <a:rPr lang="en-US" sz="2400" dirty="0" smtClean="0">
                <a:latin typeface="Simplified Arabic" panose="02020603050405020304" pitchFamily="18" charset="-78"/>
                <a:ea typeface="Times New Roman"/>
                <a:cs typeface="Simplified Arabic" panose="02020603050405020304" pitchFamily="18" charset="-78"/>
              </a:rPr>
              <a:t>Springfield, Massachusetts</a:t>
            </a:r>
            <a:r>
              <a:rPr lang="ar-SA" sz="2400" dirty="0" smtClean="0">
                <a:latin typeface="Simplified Arabic" panose="02020603050405020304" pitchFamily="18" charset="-78"/>
                <a:ea typeface="Times New Roman"/>
                <a:cs typeface="Simplified Arabic" panose="02020603050405020304" pitchFamily="18" charset="-78"/>
              </a:rPr>
              <a:t>) بالولايات المتحدة الأمريكية، وذلك لتحقيق رغبة لاعبي كرة القدم الأميركية الذين أحسوا بحاجتهم إلى لعبة رياضية يمكن أن تؤدى في صالة مغلقة هرباً من الأمطار والبرد والصقيع في فصل الشتاء بعد انتهاء موسم كرة القدم والبسبول بدلاً من التمرينات السويدية والالمانية التي لم تكن تتلائم مع طبيعتهم التي تميل إلى القوة والسرعة والمنافسة ولا تشبع رغبتهم بالحركة والنشاط .</a:t>
            </a:r>
            <a:endParaRPr lang="en-US" sz="2400" dirty="0" smtClean="0">
              <a:latin typeface="Simplified Arabic" panose="02020603050405020304" pitchFamily="18" charset="-78"/>
              <a:ea typeface="Calibri"/>
              <a:cs typeface="Simplified Arabic" panose="02020603050405020304" pitchFamily="18" charset="-78"/>
            </a:endParaRPr>
          </a:p>
          <a:p>
            <a:pPr algn="just"/>
            <a:endParaRPr lang="ar-IQ" sz="2400" b="1"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947260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10600" cy="5715000"/>
          </a:xfrm>
        </p:spPr>
        <p:txBody>
          <a:bodyPr>
            <a:noAutofit/>
          </a:bodyPr>
          <a:lstStyle/>
          <a:p>
            <a:pPr algn="just">
              <a:lnSpc>
                <a:spcPct val="115000"/>
              </a:lnSpc>
            </a:pPr>
            <a:r>
              <a:rPr lang="ar-SA" dirty="0">
                <a:latin typeface="Calibri"/>
                <a:ea typeface="Times New Roman"/>
                <a:cs typeface="Simplified Arabic"/>
              </a:rPr>
              <a:t>وبعد رفض عدد من الأفكار نظراً لصرامتها أو عدم تناسبها مطلقاً مع صالات الجمباز (</a:t>
            </a:r>
            <a:r>
              <a:rPr lang="en-US" dirty="0">
                <a:latin typeface="Simplified Arabic"/>
                <a:ea typeface="Times New Roman"/>
                <a:cs typeface="Arial"/>
              </a:rPr>
              <a:t>gymnasiums</a:t>
            </a:r>
            <a:r>
              <a:rPr lang="ar-SA" dirty="0">
                <a:latin typeface="Calibri"/>
                <a:ea typeface="Times New Roman"/>
                <a:cs typeface="Simplified Arabic"/>
              </a:rPr>
              <a:t>) المحاطة بالجدران، وضع (نايسميث) القواعد  الأساسية لكرة السلة وقام بتثبيت سلة خوخ على ارتفاع </a:t>
            </a:r>
            <a:r>
              <a:rPr lang="en-US" dirty="0" smtClean="0">
                <a:latin typeface="Calibri"/>
                <a:ea typeface="Times New Roman"/>
                <a:cs typeface="Simplified Arabic"/>
              </a:rPr>
              <a:t>10</a:t>
            </a:r>
            <a:r>
              <a:rPr lang="ar-SA" dirty="0" smtClean="0">
                <a:latin typeface="Calibri"/>
                <a:ea typeface="Times New Roman"/>
                <a:cs typeface="Simplified Arabic"/>
              </a:rPr>
              <a:t> </a:t>
            </a:r>
            <a:r>
              <a:rPr lang="ar-SA" dirty="0">
                <a:latin typeface="Calibri"/>
                <a:ea typeface="Times New Roman"/>
                <a:cs typeface="Simplified Arabic"/>
              </a:rPr>
              <a:t>أقدام </a:t>
            </a:r>
            <a:r>
              <a:rPr lang="ar-SA" dirty="0" smtClean="0">
                <a:latin typeface="Calibri"/>
                <a:ea typeface="Times New Roman"/>
                <a:cs typeface="Simplified Arabic"/>
              </a:rPr>
              <a:t>(</a:t>
            </a:r>
            <a:r>
              <a:rPr lang="en-US" dirty="0" smtClean="0">
                <a:latin typeface="Calibri"/>
                <a:ea typeface="Times New Roman"/>
                <a:cs typeface="Simplified Arabic"/>
              </a:rPr>
              <a:t>3.05</a:t>
            </a:r>
            <a:r>
              <a:rPr lang="ar-SA" dirty="0" smtClean="0">
                <a:latin typeface="Calibri"/>
                <a:ea typeface="Times New Roman"/>
                <a:cs typeface="Simplified Arabic"/>
              </a:rPr>
              <a:t> </a:t>
            </a:r>
            <a:r>
              <a:rPr lang="ar-SA" dirty="0">
                <a:latin typeface="Calibri"/>
                <a:ea typeface="Times New Roman"/>
                <a:cs typeface="Simplified Arabic"/>
              </a:rPr>
              <a:t>متر) وعلى النقيض من الشبكات الحديثة لكرة السلة فقد بقي قاع سلة الخوخ مسدوداً ومن ثم كان يتعين استرجاع الكرة يدوياً بعد كلّ نقطة يتم إحرازها غير أنَّ هذا الأمر قد أثبت عدم فاعليته لذا تم ثقب قاع هذه السلة المثبتة على عمود طويل مرتكز على حامل مما يتيح خروج الكرة منها في كل مرة تدخل فيها وقد تم استخدام سلال الخوخ هذه حتى عام </a:t>
            </a:r>
            <a:r>
              <a:rPr lang="en-US" dirty="0" smtClean="0">
                <a:latin typeface="Calibri"/>
                <a:ea typeface="Times New Roman"/>
                <a:cs typeface="Simplified Arabic"/>
              </a:rPr>
              <a:t>1906</a:t>
            </a:r>
            <a:r>
              <a:rPr lang="ar-SA" dirty="0" smtClean="0">
                <a:latin typeface="Calibri"/>
                <a:ea typeface="Times New Roman"/>
                <a:cs typeface="Simplified Arabic"/>
              </a:rPr>
              <a:t>.</a:t>
            </a:r>
          </a:p>
          <a:p>
            <a:pPr algn="just">
              <a:lnSpc>
                <a:spcPct val="115000"/>
              </a:lnSpc>
            </a:pPr>
            <a:r>
              <a:rPr lang="ar-SA" dirty="0">
                <a:latin typeface="Calibri"/>
                <a:ea typeface="Times New Roman"/>
                <a:cs typeface="Simplified Arabic"/>
              </a:rPr>
              <a:t>قد حرص نايسمث في أثناء إبتكاره هذه اللعبة الجديدة أن يكون هناك أربعة مباديء أساسية الهدف منها هو أن تكون هذه اللعبة بعيدة كلّ البعد عن عنصر القوة والعنف وهذه المباديء هي:</a:t>
            </a:r>
            <a:endParaRPr lang="en-US" dirty="0">
              <a:latin typeface="Calibri"/>
              <a:ea typeface="Times New Roman"/>
              <a:cs typeface="Simplified Arabic"/>
            </a:endParaRPr>
          </a:p>
          <a:p>
            <a:pPr algn="just">
              <a:lnSpc>
                <a:spcPct val="115000"/>
              </a:lnSpc>
            </a:pPr>
            <a:endParaRPr lang="en-US" sz="2000" dirty="0">
              <a:latin typeface="Calibri"/>
              <a:ea typeface="Calibri"/>
              <a:cs typeface="Arial"/>
            </a:endParaRPr>
          </a:p>
          <a:p>
            <a:pPr lvl="0" algn="just"/>
            <a:endParaRPr lang="en-US"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96930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10600" cy="5562600"/>
          </a:xfrm>
        </p:spPr>
        <p:txBody>
          <a:bodyPr>
            <a:normAutofit lnSpcReduction="10000"/>
          </a:bodyPr>
          <a:lstStyle/>
          <a:p>
            <a:pPr lvl="0" algn="just">
              <a:lnSpc>
                <a:spcPct val="115000"/>
              </a:lnSpc>
            </a:pPr>
            <a:r>
              <a:rPr lang="en-US" sz="2000" b="1" dirty="0" smtClean="0">
                <a:latin typeface="Simplified Arabic" panose="02020603050405020304" pitchFamily="18" charset="-78"/>
                <a:ea typeface="Times New Roman"/>
                <a:cs typeface="Simplified Arabic" panose="02020603050405020304" pitchFamily="18" charset="-78"/>
              </a:rPr>
              <a:t> </a:t>
            </a:r>
            <a:r>
              <a:rPr lang="en-US" sz="2000" b="1" dirty="0" smtClean="0">
                <a:solidFill>
                  <a:srgbClr val="FFFF00"/>
                </a:solidFill>
                <a:latin typeface="Simplified Arabic" panose="02020603050405020304" pitchFamily="18" charset="-78"/>
                <a:ea typeface="Times New Roman"/>
                <a:cs typeface="Simplified Arabic" panose="02020603050405020304" pitchFamily="18" charset="-78"/>
              </a:rPr>
              <a:t>-1</a:t>
            </a:r>
            <a:r>
              <a:rPr lang="ar-SA" sz="2000" b="1" dirty="0" smtClean="0">
                <a:latin typeface="Simplified Arabic" panose="02020603050405020304" pitchFamily="18" charset="-78"/>
                <a:ea typeface="Times New Roman"/>
                <a:cs typeface="Simplified Arabic" panose="02020603050405020304" pitchFamily="18" charset="-78"/>
              </a:rPr>
              <a:t>اللاعب </a:t>
            </a:r>
            <a:r>
              <a:rPr lang="ar-SA" sz="2000" b="1" dirty="0">
                <a:latin typeface="Simplified Arabic" panose="02020603050405020304" pitchFamily="18" charset="-78"/>
                <a:ea typeface="Times New Roman"/>
                <a:cs typeface="Simplified Arabic" panose="02020603050405020304" pitchFamily="18" charset="-78"/>
              </a:rPr>
              <a:t>الذي يحمل الكرة لا يتقدم بها مادامت معه.</a:t>
            </a:r>
            <a:endParaRPr lang="en-US" sz="2000" b="1" dirty="0">
              <a:latin typeface="Simplified Arabic" panose="02020603050405020304" pitchFamily="18" charset="-78"/>
              <a:ea typeface="Calibri"/>
              <a:cs typeface="Simplified Arabic" panose="02020603050405020304" pitchFamily="18" charset="-78"/>
            </a:endParaRPr>
          </a:p>
          <a:p>
            <a:pPr lvl="0" algn="just">
              <a:lnSpc>
                <a:spcPct val="115000"/>
              </a:lnSpc>
            </a:pPr>
            <a:r>
              <a:rPr lang="en-US" sz="2000" b="1" dirty="0" smtClean="0">
                <a:solidFill>
                  <a:srgbClr val="FFFF00"/>
                </a:solidFill>
                <a:latin typeface="Simplified Arabic" panose="02020603050405020304" pitchFamily="18" charset="-78"/>
                <a:ea typeface="Times New Roman"/>
                <a:cs typeface="Simplified Arabic" panose="02020603050405020304" pitchFamily="18" charset="-78"/>
              </a:rPr>
              <a:t>2</a:t>
            </a:r>
            <a:r>
              <a:rPr lang="ar-IQ" sz="2000" b="1" dirty="0" smtClean="0">
                <a:solidFill>
                  <a:srgbClr val="FFFF00"/>
                </a:solidFill>
                <a:latin typeface="Simplified Arabic" panose="02020603050405020304" pitchFamily="18" charset="-78"/>
                <a:ea typeface="Times New Roman"/>
                <a:cs typeface="Simplified Arabic" panose="02020603050405020304" pitchFamily="18" charset="-78"/>
              </a:rPr>
              <a:t>- </a:t>
            </a:r>
            <a:r>
              <a:rPr lang="ar-SA" sz="2000" b="1" dirty="0" smtClean="0">
                <a:latin typeface="Simplified Arabic" panose="02020603050405020304" pitchFamily="18" charset="-78"/>
                <a:ea typeface="Times New Roman"/>
                <a:cs typeface="Simplified Arabic" panose="02020603050405020304" pitchFamily="18" charset="-78"/>
              </a:rPr>
              <a:t>أن </a:t>
            </a:r>
            <a:r>
              <a:rPr lang="ar-SA" sz="2000" b="1" dirty="0">
                <a:latin typeface="Simplified Arabic" panose="02020603050405020304" pitchFamily="18" charset="-78"/>
                <a:ea typeface="Times New Roman"/>
                <a:cs typeface="Simplified Arabic" panose="02020603050405020304" pitchFamily="18" charset="-78"/>
              </a:rPr>
              <a:t>يكون المرمى فوق مستوى رؤوس اللاعبين.</a:t>
            </a:r>
            <a:endParaRPr lang="en-US" sz="2000" b="1" dirty="0">
              <a:latin typeface="Simplified Arabic" panose="02020603050405020304" pitchFamily="18" charset="-78"/>
              <a:ea typeface="Calibri"/>
              <a:cs typeface="Simplified Arabic" panose="02020603050405020304" pitchFamily="18" charset="-78"/>
            </a:endParaRPr>
          </a:p>
          <a:p>
            <a:pPr lvl="0" algn="just">
              <a:lnSpc>
                <a:spcPct val="115000"/>
              </a:lnSpc>
            </a:pPr>
            <a:r>
              <a:rPr lang="en-US" sz="2000" b="1" dirty="0" smtClean="0">
                <a:solidFill>
                  <a:srgbClr val="FFFF00"/>
                </a:solidFill>
                <a:latin typeface="Simplified Arabic" panose="02020603050405020304" pitchFamily="18" charset="-78"/>
                <a:ea typeface="Times New Roman"/>
                <a:cs typeface="Simplified Arabic" panose="02020603050405020304" pitchFamily="18" charset="-78"/>
              </a:rPr>
              <a:t>3</a:t>
            </a:r>
            <a:r>
              <a:rPr lang="ar-SA" sz="2000" b="1" dirty="0" smtClean="0">
                <a:solidFill>
                  <a:srgbClr val="FFFF00"/>
                </a:solidFill>
                <a:latin typeface="Simplified Arabic" panose="02020603050405020304" pitchFamily="18" charset="-78"/>
                <a:ea typeface="Times New Roman"/>
                <a:cs typeface="Simplified Arabic" panose="02020603050405020304" pitchFamily="18" charset="-78"/>
              </a:rPr>
              <a:t>- </a:t>
            </a:r>
            <a:r>
              <a:rPr lang="ar-SA" sz="2000" b="1" dirty="0" smtClean="0">
                <a:latin typeface="Simplified Arabic" panose="02020603050405020304" pitchFamily="18" charset="-78"/>
                <a:ea typeface="Times New Roman"/>
                <a:cs typeface="Simplified Arabic" panose="02020603050405020304" pitchFamily="18" charset="-78"/>
              </a:rPr>
              <a:t>منع </a:t>
            </a:r>
            <a:r>
              <a:rPr lang="ar-SA" sz="2000" b="1" dirty="0">
                <a:latin typeface="Simplified Arabic" panose="02020603050405020304" pitchFamily="18" charset="-78"/>
                <a:ea typeface="Times New Roman"/>
                <a:cs typeface="Simplified Arabic" panose="02020603050405020304" pitchFamily="18" charset="-78"/>
              </a:rPr>
              <a:t>الخشونة ما أمكن حتى لا يكون هناك </a:t>
            </a:r>
            <a:r>
              <a:rPr lang="ar-SA" sz="2000" b="1" dirty="0" smtClean="0">
                <a:latin typeface="Simplified Arabic" panose="02020603050405020304" pitchFamily="18" charset="-78"/>
                <a:ea typeface="Times New Roman"/>
                <a:cs typeface="Simplified Arabic" panose="02020603050405020304" pitchFamily="18" charset="-78"/>
              </a:rPr>
              <a:t>احتكاك.</a:t>
            </a:r>
            <a:endParaRPr lang="ar-SA" sz="2000" b="1" dirty="0" smtClean="0">
              <a:latin typeface="Simplified Arabic" panose="02020603050405020304" pitchFamily="18" charset="-78"/>
              <a:ea typeface="Arial Unicode MS"/>
              <a:cs typeface="Simplified Arabic" panose="02020603050405020304" pitchFamily="18" charset="-78"/>
            </a:endParaRPr>
          </a:p>
          <a:p>
            <a:pPr lvl="0" algn="just">
              <a:lnSpc>
                <a:spcPct val="115000"/>
              </a:lnSpc>
            </a:pPr>
            <a:r>
              <a:rPr lang="en-US" sz="2000" b="1" dirty="0" smtClean="0">
                <a:solidFill>
                  <a:srgbClr val="FFFFFF"/>
                </a:solidFill>
                <a:latin typeface="Simplified Arabic" panose="02020603050405020304" pitchFamily="18" charset="-78"/>
                <a:ea typeface="Arial Unicode MS"/>
                <a:cs typeface="Simplified Arabic" panose="02020603050405020304" pitchFamily="18" charset="-78"/>
              </a:rPr>
              <a:t> </a:t>
            </a:r>
            <a:r>
              <a:rPr lang="en-US" sz="2000" b="1" dirty="0" smtClean="0">
                <a:solidFill>
                  <a:srgbClr val="FFFF00"/>
                </a:solidFill>
                <a:latin typeface="Simplified Arabic" panose="02020603050405020304" pitchFamily="18" charset="-78"/>
                <a:ea typeface="Arial Unicode MS"/>
                <a:cs typeface="Simplified Arabic" panose="02020603050405020304" pitchFamily="18" charset="-78"/>
              </a:rPr>
              <a:t>-4</a:t>
            </a:r>
            <a:r>
              <a:rPr lang="ar-SA" sz="2000" b="1" dirty="0" smtClean="0">
                <a:solidFill>
                  <a:srgbClr val="FFFFFF"/>
                </a:solidFill>
                <a:latin typeface="Simplified Arabic" panose="02020603050405020304" pitchFamily="18" charset="-78"/>
                <a:ea typeface="Times New Roman"/>
                <a:cs typeface="Simplified Arabic" panose="02020603050405020304" pitchFamily="18" charset="-78"/>
              </a:rPr>
              <a:t>أن </a:t>
            </a:r>
            <a:r>
              <a:rPr lang="ar-SA" sz="2000" b="1" dirty="0">
                <a:solidFill>
                  <a:srgbClr val="FFFFFF"/>
                </a:solidFill>
                <a:latin typeface="Simplified Arabic" panose="02020603050405020304" pitchFamily="18" charset="-78"/>
                <a:ea typeface="Times New Roman"/>
                <a:cs typeface="Simplified Arabic" panose="02020603050405020304" pitchFamily="18" charset="-78"/>
              </a:rPr>
              <a:t>يحاول اللاعب امتلاك الكرة بدون أي احتكاك شخصي.</a:t>
            </a:r>
            <a:endParaRPr lang="ar-SA" sz="2000" b="1" dirty="0">
              <a:solidFill>
                <a:srgbClr val="FFFFFF"/>
              </a:solidFill>
              <a:latin typeface="Simplified Arabic" panose="02020603050405020304" pitchFamily="18" charset="-78"/>
              <a:ea typeface="Arial Unicode MS"/>
              <a:cs typeface="Simplified Arabic" panose="02020603050405020304" pitchFamily="18" charset="-78"/>
            </a:endParaRPr>
          </a:p>
          <a:p>
            <a:pPr lvl="0" algn="just">
              <a:lnSpc>
                <a:spcPct val="115000"/>
              </a:lnSpc>
            </a:pPr>
            <a:r>
              <a:rPr lang="en-US" sz="2400" b="1" dirty="0" smtClean="0">
                <a:solidFill>
                  <a:srgbClr val="FFFF00"/>
                </a:solidFill>
                <a:latin typeface="Simplified Arabic" panose="02020603050405020304" pitchFamily="18" charset="-78"/>
                <a:ea typeface="Arial Unicode MS"/>
                <a:cs typeface="Simplified Arabic" panose="02020603050405020304" pitchFamily="18" charset="-78"/>
              </a:rPr>
              <a:t> </a:t>
            </a:r>
            <a:r>
              <a:rPr lang="ar-SA" sz="2400" b="1" dirty="0" smtClean="0">
                <a:solidFill>
                  <a:srgbClr val="FFFF00"/>
                </a:solidFill>
                <a:latin typeface="Simplified Arabic" panose="02020603050405020304" pitchFamily="18" charset="-78"/>
                <a:ea typeface="Times New Roman"/>
                <a:cs typeface="Simplified Arabic" panose="02020603050405020304" pitchFamily="18" charset="-78"/>
              </a:rPr>
              <a:t>وقد صاغ نايسمث القواعد الأولى للعبة في ثلاث عشرة قاعدة وهي كالآتي:</a:t>
            </a:r>
          </a:p>
          <a:p>
            <a:pPr lvl="0" algn="just">
              <a:lnSpc>
                <a:spcPct val="115000"/>
              </a:lnSpc>
            </a:pPr>
            <a:r>
              <a:rPr lang="en-US" sz="2000" b="1" dirty="0">
                <a:solidFill>
                  <a:srgbClr val="FFFF00"/>
                </a:solidFill>
                <a:latin typeface="Simplified Arabic" panose="02020603050405020304" pitchFamily="18" charset="-78"/>
                <a:ea typeface="Arial Unicode MS"/>
                <a:cs typeface="Simplified Arabic" panose="02020603050405020304" pitchFamily="18" charset="-78"/>
              </a:rPr>
              <a:t>1</a:t>
            </a:r>
            <a:r>
              <a:rPr lang="ar-SA" sz="2000" b="1" dirty="0">
                <a:solidFill>
                  <a:srgbClr val="FFFF00"/>
                </a:solidFill>
                <a:latin typeface="Simplified Arabic" panose="02020603050405020304" pitchFamily="18" charset="-78"/>
                <a:ea typeface="Arial Unicode MS"/>
                <a:cs typeface="Simplified Arabic" panose="02020603050405020304" pitchFamily="18" charset="-78"/>
              </a:rPr>
              <a:t>-</a:t>
            </a:r>
            <a:r>
              <a:rPr lang="ar-SA" sz="2000" b="1" dirty="0" smtClean="0">
                <a:latin typeface="Simplified Arabic" panose="02020603050405020304" pitchFamily="18" charset="-78"/>
                <a:ea typeface="Times New Roman"/>
                <a:cs typeface="Simplified Arabic" panose="02020603050405020304" pitchFamily="18" charset="-78"/>
              </a:rPr>
              <a:t> يمكن </a:t>
            </a:r>
            <a:r>
              <a:rPr lang="ar-SA" sz="2000" b="1" dirty="0">
                <a:latin typeface="Simplified Arabic" panose="02020603050405020304" pitchFamily="18" charset="-78"/>
                <a:ea typeface="Times New Roman"/>
                <a:cs typeface="Simplified Arabic" panose="02020603050405020304" pitchFamily="18" charset="-78"/>
              </a:rPr>
              <a:t>قذف الكرة في أي اتجاه بيد واحدة أو باليدين معا</a:t>
            </a:r>
            <a:r>
              <a:rPr lang="ar-SA" sz="2000" b="1" dirty="0" smtClean="0">
                <a:latin typeface="Simplified Arabic" panose="02020603050405020304" pitchFamily="18" charset="-78"/>
                <a:ea typeface="Times New Roman"/>
                <a:cs typeface="Simplified Arabic" panose="02020603050405020304" pitchFamily="18" charset="-78"/>
              </a:rPr>
              <a:t>.</a:t>
            </a:r>
          </a:p>
          <a:p>
            <a:pPr lvl="0" algn="just">
              <a:lnSpc>
                <a:spcPct val="115000"/>
              </a:lnSpc>
            </a:pPr>
            <a:r>
              <a:rPr lang="en-US" sz="2000" b="1" dirty="0">
                <a:solidFill>
                  <a:srgbClr val="FFFF00"/>
                </a:solidFill>
                <a:latin typeface="Simplified Arabic" panose="02020603050405020304" pitchFamily="18" charset="-78"/>
                <a:ea typeface="Arial Unicode MS"/>
                <a:cs typeface="Simplified Arabic" panose="02020603050405020304" pitchFamily="18" charset="-78"/>
              </a:rPr>
              <a:t>2</a:t>
            </a:r>
            <a:r>
              <a:rPr lang="ar-SA" sz="2000" b="1" dirty="0">
                <a:solidFill>
                  <a:srgbClr val="FFFF00"/>
                </a:solidFill>
                <a:latin typeface="Simplified Arabic" panose="02020603050405020304" pitchFamily="18" charset="-78"/>
                <a:ea typeface="Arial Unicode MS"/>
                <a:cs typeface="Simplified Arabic" panose="02020603050405020304" pitchFamily="18" charset="-78"/>
              </a:rPr>
              <a:t>-</a:t>
            </a:r>
            <a:r>
              <a:rPr lang="ar-SA" sz="2000" b="1" dirty="0" smtClean="0">
                <a:latin typeface="Simplified Arabic" panose="02020603050405020304" pitchFamily="18" charset="-78"/>
                <a:ea typeface="Times New Roman"/>
                <a:cs typeface="Simplified Arabic" panose="02020603050405020304" pitchFamily="18" charset="-78"/>
              </a:rPr>
              <a:t> يمكن </a:t>
            </a:r>
            <a:r>
              <a:rPr lang="ar-SA" sz="2000" b="1" dirty="0">
                <a:latin typeface="Simplified Arabic" panose="02020603050405020304" pitchFamily="18" charset="-78"/>
                <a:ea typeface="Times New Roman"/>
                <a:cs typeface="Simplified Arabic" panose="02020603050405020304" pitchFamily="18" charset="-78"/>
              </a:rPr>
              <a:t>ضرب الكرة في أي اتجاه بيد واحدة أو باليدين معاً.</a:t>
            </a:r>
            <a:endParaRPr lang="en-US" sz="2000" b="1" dirty="0">
              <a:latin typeface="Simplified Arabic" panose="02020603050405020304" pitchFamily="18" charset="-78"/>
              <a:ea typeface="Calibri"/>
              <a:cs typeface="Simplified Arabic" panose="02020603050405020304" pitchFamily="18" charset="-78"/>
            </a:endParaRPr>
          </a:p>
          <a:p>
            <a:pPr marL="361950" lvl="0" indent="-361950" algn="just">
              <a:lnSpc>
                <a:spcPct val="115000"/>
              </a:lnSpc>
            </a:pPr>
            <a:r>
              <a:rPr lang="en-US" sz="2000" b="1" dirty="0" smtClean="0">
                <a:latin typeface="Simplified Arabic" panose="02020603050405020304" pitchFamily="18" charset="-78"/>
                <a:ea typeface="Times New Roman"/>
                <a:cs typeface="Simplified Arabic" panose="02020603050405020304" pitchFamily="18" charset="-78"/>
              </a:rPr>
              <a:t> </a:t>
            </a:r>
            <a:r>
              <a:rPr lang="en-US" sz="2000" b="1" dirty="0">
                <a:solidFill>
                  <a:srgbClr val="FFFF00"/>
                </a:solidFill>
                <a:latin typeface="Simplified Arabic" panose="02020603050405020304" pitchFamily="18" charset="-78"/>
                <a:ea typeface="Arial Unicode MS"/>
                <a:cs typeface="Simplified Arabic" panose="02020603050405020304" pitchFamily="18" charset="-78"/>
              </a:rPr>
              <a:t>-3</a:t>
            </a:r>
            <a:r>
              <a:rPr lang="ar-SA" sz="2000" b="1" dirty="0" smtClean="0">
                <a:latin typeface="Simplified Arabic" panose="02020603050405020304" pitchFamily="18" charset="-78"/>
                <a:ea typeface="Times New Roman"/>
                <a:cs typeface="Simplified Arabic" panose="02020603050405020304" pitchFamily="18" charset="-78"/>
              </a:rPr>
              <a:t>لا </a:t>
            </a:r>
            <a:r>
              <a:rPr lang="ar-SA" sz="2000" b="1" dirty="0">
                <a:latin typeface="Simplified Arabic" panose="02020603050405020304" pitchFamily="18" charset="-78"/>
                <a:ea typeface="Times New Roman"/>
                <a:cs typeface="Simplified Arabic" panose="02020603050405020304" pitchFamily="18" charset="-78"/>
              </a:rPr>
              <a:t>يمكن للاعب أن يجري بالكرة بل يجب عليه أن يقذفها من المكان التي امسك فيها الكرة ويسمح للاعب الذي يمسك الكرة وهو في حالة جري أن يخطو الخطوات اللازمة حتى يتمكن من الوقوف.</a:t>
            </a:r>
            <a:endParaRPr lang="en-US" sz="2000" b="1" dirty="0">
              <a:latin typeface="Simplified Arabic" panose="02020603050405020304" pitchFamily="18" charset="-78"/>
              <a:ea typeface="Calibri"/>
              <a:cs typeface="Simplified Arabic" panose="02020603050405020304" pitchFamily="18" charset="-78"/>
            </a:endParaRPr>
          </a:p>
          <a:p>
            <a:pPr lvl="0" algn="just">
              <a:lnSpc>
                <a:spcPct val="115000"/>
              </a:lnSpc>
            </a:pPr>
            <a:r>
              <a:rPr lang="en-US" sz="2000" b="1" dirty="0" smtClean="0">
                <a:latin typeface="Simplified Arabic" panose="02020603050405020304" pitchFamily="18" charset="-78"/>
                <a:ea typeface="Times New Roman"/>
                <a:cs typeface="Simplified Arabic" panose="02020603050405020304" pitchFamily="18" charset="-78"/>
              </a:rPr>
              <a:t> </a:t>
            </a:r>
            <a:r>
              <a:rPr lang="en-US" sz="2000" b="1" dirty="0">
                <a:solidFill>
                  <a:srgbClr val="FFFF00"/>
                </a:solidFill>
                <a:latin typeface="Simplified Arabic" panose="02020603050405020304" pitchFamily="18" charset="-78"/>
                <a:ea typeface="Arial Unicode MS"/>
                <a:cs typeface="Simplified Arabic" panose="02020603050405020304" pitchFamily="18" charset="-78"/>
              </a:rPr>
              <a:t>-4</a:t>
            </a:r>
            <a:r>
              <a:rPr lang="ar-SA" sz="2000" b="1" dirty="0" smtClean="0">
                <a:latin typeface="Simplified Arabic" panose="02020603050405020304" pitchFamily="18" charset="-78"/>
                <a:ea typeface="Times New Roman"/>
                <a:cs typeface="Simplified Arabic" panose="02020603050405020304" pitchFamily="18" charset="-78"/>
              </a:rPr>
              <a:t>يجب </a:t>
            </a:r>
            <a:r>
              <a:rPr lang="ar-SA" sz="2000" b="1" dirty="0">
                <a:latin typeface="Simplified Arabic" panose="02020603050405020304" pitchFamily="18" charset="-78"/>
                <a:ea typeface="Times New Roman"/>
                <a:cs typeface="Simplified Arabic" panose="02020603050405020304" pitchFamily="18" charset="-78"/>
              </a:rPr>
              <a:t>مسك الكرة بالأيدي دون الأذرع أو الجسم</a:t>
            </a:r>
            <a:r>
              <a:rPr lang="ar-SA" sz="2000" b="1" dirty="0" smtClean="0">
                <a:latin typeface="Simplified Arabic" panose="02020603050405020304" pitchFamily="18" charset="-78"/>
                <a:ea typeface="Times New Roman"/>
                <a:cs typeface="Simplified Arabic" panose="02020603050405020304" pitchFamily="18" charset="-78"/>
              </a:rPr>
              <a:t>.</a:t>
            </a:r>
          </a:p>
          <a:p>
            <a:pPr marL="361950" lvl="0" indent="-361950" algn="just">
              <a:lnSpc>
                <a:spcPct val="115000"/>
              </a:lnSpc>
              <a:spcBef>
                <a:spcPts val="0"/>
              </a:spcBef>
              <a:buClrTx/>
              <a:buSzTx/>
            </a:pPr>
            <a:r>
              <a:rPr lang="en-US" sz="2000" b="1" dirty="0" smtClean="0">
                <a:latin typeface="Simplified Arabic" panose="02020603050405020304" pitchFamily="18" charset="-78"/>
                <a:ea typeface="Calibri"/>
                <a:cs typeface="Simplified Arabic" panose="02020603050405020304" pitchFamily="18" charset="-78"/>
              </a:rPr>
              <a:t> </a:t>
            </a:r>
            <a:r>
              <a:rPr lang="en-US" sz="2000" b="1" dirty="0" smtClean="0">
                <a:solidFill>
                  <a:srgbClr val="FFFF00"/>
                </a:solidFill>
                <a:latin typeface="Simplified Arabic" panose="02020603050405020304" pitchFamily="18" charset="-78"/>
                <a:ea typeface="Calibri"/>
                <a:cs typeface="Simplified Arabic" panose="02020603050405020304" pitchFamily="18" charset="-78"/>
              </a:rPr>
              <a:t>-5</a:t>
            </a:r>
            <a:r>
              <a:rPr lang="ar-SA" sz="2000" b="1" dirty="0">
                <a:latin typeface="Simplified Arabic" panose="02020603050405020304" pitchFamily="18" charset="-78"/>
                <a:ea typeface="Times New Roman"/>
                <a:cs typeface="Simplified Arabic" panose="02020603050405020304" pitchFamily="18" charset="-78"/>
              </a:rPr>
              <a:t>ممنوع على اللاعب استعمال الخشونة أو المسك أو الدفع أو العرقلة أو الضرب وأي مخالفة لاي لاعب لهذه القاعدة يحتسب ضده خطأ، أما إذا كان الاحتكاك شديداً فيعتبر اللعب عديم الأهلية ويسجل هدف عليه وإذا كان الخطأ متعمداً أو تسبب في إصابة لاعب فيصبح عديم الأهلية للإشتراك في المباراة ولا يستبدل بلاعب آخر. </a:t>
            </a:r>
            <a:endParaRPr lang="en-US" sz="2000" b="1" dirty="0">
              <a:latin typeface="Simplified Arabic" panose="02020603050405020304" pitchFamily="18" charset="-78"/>
              <a:ea typeface="Times New Roman"/>
              <a:cs typeface="Simplified Arabic" panose="02020603050405020304" pitchFamily="18" charset="-78"/>
            </a:endParaRPr>
          </a:p>
          <a:p>
            <a:pPr lvl="0" algn="just">
              <a:lnSpc>
                <a:spcPct val="115000"/>
              </a:lnSpc>
            </a:pPr>
            <a:endParaRPr lang="en-US" sz="2000" b="1" dirty="0">
              <a:latin typeface="Simplified Arabic" panose="02020603050405020304" pitchFamily="18" charset="-78"/>
              <a:ea typeface="Calibri"/>
              <a:cs typeface="Simplified Arabic" panose="02020603050405020304" pitchFamily="18" charset="-78"/>
            </a:endParaRPr>
          </a:p>
          <a:p>
            <a:pPr marL="342900" lvl="0" indent="-342900" algn="just">
              <a:lnSpc>
                <a:spcPct val="115000"/>
              </a:lnSpc>
              <a:buFont typeface="+mj-lt"/>
              <a:buAutoNum type="arabicPeriod"/>
            </a:pPr>
            <a:endParaRPr lang="en-US" sz="2000" b="1" dirty="0">
              <a:latin typeface="Simplified Arabic" panose="02020603050405020304" pitchFamily="18" charset="-78"/>
              <a:ea typeface="Calibri"/>
              <a:cs typeface="Simplified Arabic" panose="02020603050405020304" pitchFamily="18" charset="-78"/>
            </a:endParaRPr>
          </a:p>
          <a:p>
            <a:pPr algn="just">
              <a:lnSpc>
                <a:spcPct val="115000"/>
              </a:lnSpc>
            </a:pPr>
            <a:endParaRPr lang="en-US" sz="2000" b="1" dirty="0" smtClean="0">
              <a:solidFill>
                <a:srgbClr val="FFFFFF"/>
              </a:solidFill>
              <a:latin typeface="Simplified Arabic" panose="02020603050405020304" pitchFamily="18" charset="-78"/>
              <a:ea typeface="Times New Roman"/>
              <a:cs typeface="Simplified Arabic" panose="02020603050405020304" pitchFamily="18" charset="-78"/>
            </a:endParaRPr>
          </a:p>
          <a:p>
            <a:pPr lvl="0" algn="just">
              <a:lnSpc>
                <a:spcPct val="115000"/>
              </a:lnSpc>
            </a:pPr>
            <a:endParaRPr lang="en-US" sz="2000" b="1" dirty="0">
              <a:latin typeface="Simplified Arabic" panose="02020603050405020304" pitchFamily="18" charset="-78"/>
              <a:ea typeface="Calibri"/>
              <a:cs typeface="Simplified Arabic" panose="02020603050405020304" pitchFamily="18" charset="-78"/>
            </a:endParaRPr>
          </a:p>
        </p:txBody>
      </p:sp>
    </p:spTree>
    <p:extLst>
      <p:ext uri="{BB962C8B-B14F-4D97-AF65-F5344CB8AC3E}">
        <p14:creationId xmlns:p14="http://schemas.microsoft.com/office/powerpoint/2010/main" val="650400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14122"/>
            <a:ext cx="8915400" cy="7065011"/>
          </a:xfrm>
          <a:prstGeom prst="rect">
            <a:avLst/>
          </a:prstGeom>
        </p:spPr>
        <p:txBody>
          <a:bodyPr wrap="square">
            <a:spAutoFit/>
          </a:bodyPr>
          <a:lstStyle/>
          <a:p>
            <a:pPr lvl="0" algn="just" rtl="1">
              <a:lnSpc>
                <a:spcPct val="115000"/>
              </a:lnSpc>
              <a:spcAft>
                <a:spcPts val="0"/>
              </a:spcAft>
            </a:pPr>
            <a:r>
              <a:rPr lang="en-US" sz="2000" b="1" dirty="0" smtClean="0">
                <a:solidFill>
                  <a:srgbClr val="FFFF00"/>
                </a:solidFill>
                <a:latin typeface="Calibri"/>
                <a:ea typeface="Times New Roman"/>
                <a:cs typeface="Simplified Arabic"/>
              </a:rPr>
              <a:t> -</a:t>
            </a:r>
            <a:r>
              <a:rPr lang="en-US" sz="2000" b="1" dirty="0">
                <a:solidFill>
                  <a:srgbClr val="FFFF00"/>
                </a:solidFill>
                <a:latin typeface="Calibri"/>
                <a:ea typeface="Times New Roman"/>
                <a:cs typeface="Simplified Arabic"/>
              </a:rPr>
              <a:t>6</a:t>
            </a:r>
            <a:r>
              <a:rPr lang="ar-SA" sz="2000" b="1" dirty="0" smtClean="0">
                <a:latin typeface="Calibri"/>
                <a:ea typeface="Times New Roman"/>
                <a:cs typeface="Simplified Arabic"/>
              </a:rPr>
              <a:t>يعتبر </a:t>
            </a:r>
            <a:r>
              <a:rPr lang="ar-SA" sz="2000" b="1" dirty="0">
                <a:latin typeface="Calibri"/>
                <a:ea typeface="Times New Roman"/>
                <a:cs typeface="Simplified Arabic"/>
              </a:rPr>
              <a:t>ضرب الكرة بقبضة اليد خطأ.</a:t>
            </a:r>
            <a:endParaRPr lang="en-US" sz="2000" b="1" dirty="0">
              <a:latin typeface="Calibri"/>
              <a:ea typeface="Times New Roman"/>
              <a:cs typeface="Simplified Arabic"/>
            </a:endParaRPr>
          </a:p>
          <a:p>
            <a:pPr lvl="0" algn="just" rtl="1">
              <a:lnSpc>
                <a:spcPct val="115000"/>
              </a:lnSpc>
              <a:spcAft>
                <a:spcPts val="0"/>
              </a:spcAft>
            </a:pPr>
            <a:r>
              <a:rPr lang="en-US" sz="2000" b="1" dirty="0" smtClean="0">
                <a:latin typeface="Calibri"/>
                <a:ea typeface="Times New Roman"/>
                <a:cs typeface="Simplified Arabic"/>
              </a:rPr>
              <a:t> </a:t>
            </a:r>
            <a:r>
              <a:rPr lang="en-US" sz="2000" b="1" dirty="0" smtClean="0">
                <a:solidFill>
                  <a:srgbClr val="FFFF00"/>
                </a:solidFill>
                <a:latin typeface="Calibri"/>
                <a:ea typeface="Times New Roman"/>
                <a:cs typeface="Simplified Arabic"/>
              </a:rPr>
              <a:t>-7</a:t>
            </a:r>
            <a:r>
              <a:rPr lang="ar-SA" sz="2000" b="1" dirty="0" smtClean="0">
                <a:latin typeface="Calibri"/>
                <a:ea typeface="Times New Roman"/>
                <a:cs typeface="Simplified Arabic"/>
              </a:rPr>
              <a:t>إذا </a:t>
            </a:r>
            <a:r>
              <a:rPr lang="ar-SA" sz="2000" b="1" dirty="0">
                <a:latin typeface="Calibri"/>
                <a:ea typeface="Times New Roman"/>
                <a:cs typeface="Simplified Arabic"/>
              </a:rPr>
              <a:t>ارتكب لاعب ثلاثة أخطاء متتالية يحتسب هدف للفريق المنافس.</a:t>
            </a:r>
            <a:endParaRPr lang="en-US" sz="2000" b="1" dirty="0">
              <a:latin typeface="Calibri"/>
              <a:ea typeface="Times New Roman"/>
              <a:cs typeface="Simplified Arabic"/>
            </a:endParaRPr>
          </a:p>
          <a:p>
            <a:pPr marL="265113" lvl="0" indent="-265113" algn="just" rtl="1">
              <a:lnSpc>
                <a:spcPct val="115000"/>
              </a:lnSpc>
              <a:spcAft>
                <a:spcPts val="0"/>
              </a:spcAft>
            </a:pPr>
            <a:r>
              <a:rPr lang="en-US" sz="2000" b="1" dirty="0" smtClean="0">
                <a:latin typeface="Calibri"/>
                <a:ea typeface="Times New Roman"/>
                <a:cs typeface="Simplified Arabic"/>
              </a:rPr>
              <a:t> </a:t>
            </a:r>
            <a:r>
              <a:rPr lang="en-US" sz="2000" b="1" dirty="0" smtClean="0">
                <a:solidFill>
                  <a:srgbClr val="FFFF00"/>
                </a:solidFill>
                <a:latin typeface="Calibri"/>
                <a:ea typeface="Times New Roman"/>
                <a:cs typeface="Simplified Arabic"/>
              </a:rPr>
              <a:t>-8</a:t>
            </a:r>
            <a:r>
              <a:rPr lang="ar-SA" sz="2000" b="1" dirty="0" smtClean="0">
                <a:latin typeface="Calibri"/>
                <a:ea typeface="Times New Roman"/>
                <a:cs typeface="Simplified Arabic"/>
              </a:rPr>
              <a:t>تحتسب </a:t>
            </a:r>
            <a:r>
              <a:rPr lang="ar-SA" sz="2000" b="1" dirty="0">
                <a:latin typeface="Calibri"/>
                <a:ea typeface="Times New Roman"/>
                <a:cs typeface="Simplified Arabic"/>
              </a:rPr>
              <a:t>الإصابة إذا دخلت الكرة من أعلى السلة واستقرت بها ولا يجوز لاحد لاعبي الفريق المدافع إعاقة دخول الكرة الى السلة كما أنَّه إذا استقرت الكرة على حافة السلة وحرك الخصم السلة فإنَّ الإصابة لا تحتسب.</a:t>
            </a:r>
            <a:endParaRPr lang="en-US" sz="2000" b="1" dirty="0">
              <a:latin typeface="Calibri"/>
              <a:ea typeface="Times New Roman"/>
              <a:cs typeface="Simplified Arabic"/>
            </a:endParaRPr>
          </a:p>
          <a:p>
            <a:pPr marL="361950" lvl="0" indent="-361950" algn="just" rtl="1">
              <a:lnSpc>
                <a:spcPct val="115000"/>
              </a:lnSpc>
              <a:spcAft>
                <a:spcPts val="0"/>
              </a:spcAft>
            </a:pPr>
            <a:r>
              <a:rPr lang="en-US" sz="2000" b="1" dirty="0" smtClean="0">
                <a:latin typeface="Calibri"/>
                <a:ea typeface="Times New Roman"/>
                <a:cs typeface="Simplified Arabic"/>
              </a:rPr>
              <a:t> </a:t>
            </a:r>
            <a:r>
              <a:rPr lang="en-US" sz="2000" b="1" dirty="0" smtClean="0">
                <a:solidFill>
                  <a:srgbClr val="FFFF00"/>
                </a:solidFill>
                <a:latin typeface="Calibri"/>
                <a:ea typeface="Times New Roman"/>
                <a:cs typeface="Simplified Arabic"/>
              </a:rPr>
              <a:t>-9</a:t>
            </a:r>
            <a:r>
              <a:rPr lang="ar-SA" sz="2000" b="1" dirty="0" smtClean="0">
                <a:latin typeface="Calibri"/>
                <a:ea typeface="Times New Roman"/>
                <a:cs typeface="Simplified Arabic"/>
              </a:rPr>
              <a:t>إذا </a:t>
            </a:r>
            <a:r>
              <a:rPr lang="ar-SA" sz="2000" b="1" dirty="0">
                <a:latin typeface="Calibri"/>
                <a:ea typeface="Times New Roman"/>
                <a:cs typeface="Simplified Arabic"/>
              </a:rPr>
              <a:t>خرجت الكرة عن الحدود يكون إدخالها للملعب من حق أول لاعب يستطيع اللحاق بها والحصول عليها على أن يتم إدخالها الى اللعب خلال خمس ثوان أما إذا استحوذ عليها لاعبان في وقت واحد فيتم إدخالها بمعرفة الحكم</a:t>
            </a:r>
            <a:r>
              <a:rPr lang="ar-SA" sz="2000" b="1" dirty="0" smtClean="0">
                <a:latin typeface="Calibri"/>
                <a:ea typeface="Times New Roman"/>
                <a:cs typeface="Simplified Arabic"/>
              </a:rPr>
              <a:t>.</a:t>
            </a:r>
          </a:p>
          <a:p>
            <a:pPr marL="446088" indent="-446088" algn="just" rtl="1">
              <a:lnSpc>
                <a:spcPct val="115000"/>
              </a:lnSpc>
              <a:spcAft>
                <a:spcPts val="0"/>
              </a:spcAft>
            </a:pPr>
            <a:r>
              <a:rPr lang="en-US" sz="2000" b="1" dirty="0" smtClean="0">
                <a:latin typeface="Calibri"/>
                <a:ea typeface="Times New Roman"/>
                <a:cs typeface="Simplified Arabic"/>
              </a:rPr>
              <a:t> -</a:t>
            </a:r>
            <a:r>
              <a:rPr lang="en-US" sz="2000" b="1" dirty="0">
                <a:solidFill>
                  <a:srgbClr val="FFFF00"/>
                </a:solidFill>
                <a:latin typeface="Calibri"/>
                <a:ea typeface="Times New Roman"/>
                <a:cs typeface="Simplified Arabic"/>
              </a:rPr>
              <a:t>10</a:t>
            </a:r>
            <a:r>
              <a:rPr lang="ar-SA" sz="2000" b="1" dirty="0" smtClean="0">
                <a:latin typeface="Calibri"/>
                <a:ea typeface="Times New Roman"/>
                <a:cs typeface="Simplified Arabic"/>
              </a:rPr>
              <a:t>يساعد </a:t>
            </a:r>
            <a:r>
              <a:rPr lang="ar-SA" sz="2000" b="1" dirty="0">
                <a:latin typeface="Calibri"/>
                <a:ea typeface="Times New Roman"/>
                <a:cs typeface="Simplified Arabic"/>
              </a:rPr>
              <a:t>الحكم مساعد مختص باللاعبين واحتساب الأخطاء وإبلاغ الحكم عند حدوث ثلاث أخطاء </a:t>
            </a:r>
            <a:r>
              <a:rPr lang="ar-SA" sz="2000" b="1" dirty="0" smtClean="0">
                <a:latin typeface="Calibri"/>
                <a:ea typeface="Times New Roman"/>
                <a:cs typeface="Simplified Arabic"/>
              </a:rPr>
              <a:t>   متتالية</a:t>
            </a:r>
            <a:r>
              <a:rPr lang="ar-SA" sz="2000" b="1" dirty="0">
                <a:latin typeface="Calibri"/>
                <a:ea typeface="Times New Roman"/>
                <a:cs typeface="Simplified Arabic"/>
              </a:rPr>
              <a:t>.</a:t>
            </a:r>
            <a:endParaRPr lang="en-US" sz="2000" b="1" dirty="0">
              <a:latin typeface="Calibri"/>
              <a:ea typeface="Times New Roman"/>
              <a:cs typeface="Simplified Arabic"/>
            </a:endParaRPr>
          </a:p>
          <a:p>
            <a:pPr algn="just" rtl="1">
              <a:lnSpc>
                <a:spcPct val="115000"/>
              </a:lnSpc>
              <a:spcAft>
                <a:spcPts val="0"/>
              </a:spcAft>
            </a:pPr>
            <a:r>
              <a:rPr lang="en-US" sz="2000" b="1" dirty="0">
                <a:solidFill>
                  <a:srgbClr val="FFFF00"/>
                </a:solidFill>
                <a:latin typeface="Calibri"/>
                <a:ea typeface="Times New Roman"/>
                <a:cs typeface="Simplified Arabic"/>
              </a:rPr>
              <a:t>11</a:t>
            </a:r>
            <a:r>
              <a:rPr lang="ar-SA" sz="2000" b="1" dirty="0">
                <a:solidFill>
                  <a:srgbClr val="FFFF00"/>
                </a:solidFill>
                <a:latin typeface="Calibri"/>
                <a:ea typeface="Times New Roman"/>
                <a:cs typeface="Simplified Arabic"/>
              </a:rPr>
              <a:t>- </a:t>
            </a:r>
            <a:r>
              <a:rPr lang="ar-SA" sz="2000" b="1" dirty="0">
                <a:latin typeface="Calibri"/>
                <a:ea typeface="Times New Roman"/>
                <a:cs typeface="Simplified Arabic"/>
              </a:rPr>
              <a:t>يقوم بالتحكيم حكم مختص بالكرة وإصابة السلة وتحديد وقت المباراة.</a:t>
            </a:r>
            <a:endParaRPr lang="en-US" sz="2000" b="1" dirty="0">
              <a:latin typeface="Calibri"/>
              <a:ea typeface="Times New Roman"/>
              <a:cs typeface="Simplified Arabic"/>
            </a:endParaRPr>
          </a:p>
          <a:p>
            <a:pPr algn="just" rtl="1">
              <a:lnSpc>
                <a:spcPct val="115000"/>
              </a:lnSpc>
              <a:spcAft>
                <a:spcPts val="0"/>
              </a:spcAft>
            </a:pPr>
            <a:r>
              <a:rPr lang="en-US" sz="2000" b="1" dirty="0">
                <a:solidFill>
                  <a:srgbClr val="FFFF00"/>
                </a:solidFill>
                <a:latin typeface="Calibri"/>
                <a:ea typeface="Times New Roman"/>
                <a:cs typeface="Simplified Arabic"/>
              </a:rPr>
              <a:t>12</a:t>
            </a:r>
            <a:r>
              <a:rPr lang="ar-SA" sz="2000" b="1" dirty="0">
                <a:solidFill>
                  <a:srgbClr val="FFFF00"/>
                </a:solidFill>
                <a:latin typeface="Calibri"/>
                <a:ea typeface="Times New Roman"/>
                <a:cs typeface="Simplified Arabic"/>
              </a:rPr>
              <a:t>-</a:t>
            </a:r>
            <a:r>
              <a:rPr lang="ar-SA" sz="2000" b="1" dirty="0" smtClean="0">
                <a:latin typeface="Calibri"/>
                <a:ea typeface="Times New Roman"/>
                <a:cs typeface="Simplified Arabic"/>
              </a:rPr>
              <a:t> </a:t>
            </a:r>
            <a:r>
              <a:rPr lang="ar-SA" sz="2000" b="1" dirty="0">
                <a:latin typeface="Calibri"/>
                <a:ea typeface="Times New Roman"/>
                <a:cs typeface="Simplified Arabic"/>
              </a:rPr>
              <a:t>زمن المباراة </a:t>
            </a:r>
            <a:r>
              <a:rPr lang="en-US" sz="2000" b="1" smtClean="0">
                <a:latin typeface="Calibri"/>
                <a:ea typeface="Times New Roman"/>
                <a:cs typeface="Simplified Arabic"/>
              </a:rPr>
              <a:t>30</a:t>
            </a:r>
            <a:r>
              <a:rPr lang="ar-SA" sz="2000" b="1" smtClean="0">
                <a:latin typeface="Calibri"/>
                <a:ea typeface="Times New Roman"/>
                <a:cs typeface="Simplified Arabic"/>
              </a:rPr>
              <a:t> </a:t>
            </a:r>
            <a:r>
              <a:rPr lang="ar-SA" sz="2000" b="1" dirty="0">
                <a:latin typeface="Calibri"/>
                <a:ea typeface="Times New Roman"/>
                <a:cs typeface="Simplified Arabic"/>
              </a:rPr>
              <a:t>دقيقة على شوطين بينهما خمس دقائق للراحة.</a:t>
            </a:r>
            <a:endParaRPr lang="en-US" sz="2000" b="1" dirty="0">
              <a:latin typeface="Calibri"/>
              <a:ea typeface="Times New Roman"/>
              <a:cs typeface="Simplified Arabic"/>
            </a:endParaRPr>
          </a:p>
          <a:p>
            <a:pPr algn="just" rtl="1">
              <a:lnSpc>
                <a:spcPct val="115000"/>
              </a:lnSpc>
              <a:spcAft>
                <a:spcPts val="0"/>
              </a:spcAft>
            </a:pPr>
            <a:r>
              <a:rPr lang="en-US" sz="2000" b="1" dirty="0" smtClean="0">
                <a:solidFill>
                  <a:srgbClr val="FFFF00"/>
                </a:solidFill>
                <a:latin typeface="Calibri"/>
                <a:ea typeface="Times New Roman"/>
                <a:cs typeface="Simplified Arabic"/>
              </a:rPr>
              <a:t>13</a:t>
            </a:r>
            <a:r>
              <a:rPr lang="ar-SA" sz="2000" b="1" dirty="0" smtClean="0">
                <a:solidFill>
                  <a:srgbClr val="FFFF00"/>
                </a:solidFill>
                <a:latin typeface="Calibri"/>
                <a:ea typeface="Times New Roman"/>
                <a:cs typeface="Simplified Arabic"/>
              </a:rPr>
              <a:t>- </a:t>
            </a:r>
            <a:r>
              <a:rPr lang="ar-SA" sz="2000" b="1" dirty="0">
                <a:latin typeface="Calibri"/>
                <a:ea typeface="Times New Roman"/>
                <a:cs typeface="Simplified Arabic"/>
              </a:rPr>
              <a:t>الفريق الذي يسجل أكبر عدد من الإصابات هو الفريق الفائز وفي حالة التعادل يستأنف اللعب إذا </a:t>
            </a:r>
            <a:endParaRPr lang="en-US" sz="2000" b="1" dirty="0">
              <a:latin typeface="Calibri"/>
              <a:ea typeface="Times New Roman"/>
              <a:cs typeface="Simplified Arabic"/>
            </a:endParaRPr>
          </a:p>
          <a:p>
            <a:pPr algn="just" rtl="1">
              <a:lnSpc>
                <a:spcPct val="115000"/>
              </a:lnSpc>
              <a:spcAft>
                <a:spcPts val="0"/>
              </a:spcAft>
            </a:pPr>
            <a:r>
              <a:rPr lang="ar-SA" sz="2000" b="1" dirty="0">
                <a:latin typeface="Calibri"/>
                <a:ea typeface="Times New Roman"/>
                <a:cs typeface="Simplified Arabic"/>
              </a:rPr>
              <a:t>      اتفق رئيسا الفريقين وفي هذه الحالة تنتهي المباراة فور تسجيل إصابة من أحد الفريقين</a:t>
            </a:r>
            <a:r>
              <a:rPr lang="ar-SA" sz="2400" dirty="0">
                <a:latin typeface="Calibri"/>
                <a:ea typeface="Times New Roman"/>
                <a:cs typeface="Simplified Arabic"/>
              </a:rPr>
              <a:t>.</a:t>
            </a:r>
            <a:endParaRPr lang="en-US" sz="2400" dirty="0">
              <a:latin typeface="Calibri"/>
              <a:ea typeface="Calibri"/>
              <a:cs typeface="Arial"/>
            </a:endParaRPr>
          </a:p>
          <a:p>
            <a:pPr lvl="0" algn="just" rtl="1">
              <a:lnSpc>
                <a:spcPct val="115000"/>
              </a:lnSpc>
              <a:spcAft>
                <a:spcPts val="0"/>
              </a:spcAft>
            </a:pPr>
            <a:endParaRPr lang="ar-SA" sz="2200" b="1" dirty="0">
              <a:latin typeface="Calibri"/>
              <a:ea typeface="Times New Roman"/>
              <a:cs typeface="Simplified Arabic"/>
            </a:endParaRPr>
          </a:p>
          <a:p>
            <a:pPr lvl="0" algn="just" rtl="1">
              <a:lnSpc>
                <a:spcPct val="115000"/>
              </a:lnSpc>
              <a:spcAft>
                <a:spcPts val="0"/>
              </a:spcAft>
            </a:pPr>
            <a:endParaRPr lang="ar-SA" sz="2200" b="1" dirty="0" smtClean="0">
              <a:latin typeface="Calibri"/>
              <a:ea typeface="Times New Roman"/>
              <a:cs typeface="Simplified Arabic"/>
            </a:endParaRPr>
          </a:p>
          <a:p>
            <a:pPr lvl="0" algn="just" rtl="1">
              <a:lnSpc>
                <a:spcPct val="115000"/>
              </a:lnSpc>
              <a:spcAft>
                <a:spcPts val="0"/>
              </a:spcAft>
            </a:pPr>
            <a:endParaRPr lang="ar-SA" sz="2200" b="1" dirty="0">
              <a:latin typeface="Calibri"/>
              <a:ea typeface="Times New Roman"/>
              <a:cs typeface="Simplified Arabic"/>
            </a:endParaRPr>
          </a:p>
          <a:p>
            <a:pPr lvl="0" algn="just" rtl="1">
              <a:lnSpc>
                <a:spcPct val="115000"/>
              </a:lnSpc>
              <a:spcAft>
                <a:spcPts val="0"/>
              </a:spcAft>
            </a:pPr>
            <a:endParaRPr lang="ar-SA" sz="2200" b="1" dirty="0" smtClean="0">
              <a:latin typeface="Calibri"/>
              <a:ea typeface="Times New Roman"/>
              <a:cs typeface="Simplified Arabic"/>
            </a:endParaRPr>
          </a:p>
          <a:p>
            <a:pPr lvl="0" algn="just" rtl="1">
              <a:lnSpc>
                <a:spcPct val="115000"/>
              </a:lnSpc>
              <a:spcAft>
                <a:spcPts val="0"/>
              </a:spcAft>
            </a:pPr>
            <a:endParaRPr lang="en-US" sz="2200" b="1" dirty="0">
              <a:latin typeface="Calibri"/>
              <a:ea typeface="Times New Roman"/>
              <a:cs typeface="Simplified Arabic"/>
            </a:endParaRPr>
          </a:p>
        </p:txBody>
      </p:sp>
    </p:spTree>
    <p:extLst>
      <p:ext uri="{BB962C8B-B14F-4D97-AF65-F5344CB8AC3E}">
        <p14:creationId xmlns:p14="http://schemas.microsoft.com/office/powerpoint/2010/main" val="64597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9041219" cy="5380704"/>
          </a:xfrm>
          <a:prstGeom prst="rect">
            <a:avLst/>
          </a:prstGeom>
        </p:spPr>
        <p:txBody>
          <a:bodyPr wrap="square">
            <a:spAutoFit/>
          </a:bodyPr>
          <a:lstStyle/>
          <a:p>
            <a:pPr algn="just" rtl="1">
              <a:lnSpc>
                <a:spcPct val="115000"/>
              </a:lnSpc>
              <a:spcAft>
                <a:spcPts val="0"/>
              </a:spcAft>
            </a:pPr>
            <a:r>
              <a:rPr lang="ar-SA" sz="2000" b="1" dirty="0">
                <a:latin typeface="Simplified Arabic" panose="02020603050405020304" pitchFamily="18" charset="-78"/>
                <a:ea typeface="Times New Roman"/>
                <a:cs typeface="Simplified Arabic" panose="02020603050405020304" pitchFamily="18" charset="-78"/>
              </a:rPr>
              <a:t>تم إقامة أول مباراة رسمية في كرة السلة داخل الصالة الرياضية الخاصة بجمعية الشبان المسيحية في </a:t>
            </a:r>
            <a:r>
              <a:rPr lang="en-US" sz="2000" b="1" dirty="0" smtClean="0">
                <a:latin typeface="Simplified Arabic" panose="02020603050405020304" pitchFamily="18" charset="-78"/>
                <a:ea typeface="Times New Roman"/>
                <a:cs typeface="Simplified Arabic" panose="02020603050405020304" pitchFamily="18" charset="-78"/>
              </a:rPr>
              <a:t>20</a:t>
            </a:r>
            <a:r>
              <a:rPr lang="ar-SA" sz="2000" b="1" dirty="0" smtClean="0">
                <a:latin typeface="Simplified Arabic" panose="02020603050405020304" pitchFamily="18" charset="-78"/>
                <a:ea typeface="Times New Roman"/>
                <a:cs typeface="Simplified Arabic" panose="02020603050405020304" pitchFamily="18" charset="-78"/>
              </a:rPr>
              <a:t> </a:t>
            </a:r>
            <a:r>
              <a:rPr lang="ar-SA" sz="2000" b="1" dirty="0">
                <a:latin typeface="Simplified Arabic" panose="02020603050405020304" pitchFamily="18" charset="-78"/>
                <a:ea typeface="Times New Roman"/>
                <a:cs typeface="Simplified Arabic" panose="02020603050405020304" pitchFamily="18" charset="-78"/>
              </a:rPr>
              <a:t>يناير كانون الثاني من عام </a:t>
            </a:r>
            <a:r>
              <a:rPr lang="en-US" sz="2000" b="1" dirty="0" smtClean="0">
                <a:latin typeface="Simplified Arabic" panose="02020603050405020304" pitchFamily="18" charset="-78"/>
                <a:ea typeface="Times New Roman"/>
                <a:cs typeface="Simplified Arabic" panose="02020603050405020304" pitchFamily="18" charset="-78"/>
              </a:rPr>
              <a:t>1892</a:t>
            </a:r>
            <a:r>
              <a:rPr lang="ar-SA" sz="2000" b="1" dirty="0" smtClean="0">
                <a:latin typeface="Simplified Arabic" panose="02020603050405020304" pitchFamily="18" charset="-78"/>
                <a:ea typeface="Times New Roman"/>
                <a:cs typeface="Simplified Arabic" panose="02020603050405020304" pitchFamily="18" charset="-78"/>
              </a:rPr>
              <a:t> </a:t>
            </a:r>
            <a:r>
              <a:rPr lang="ar-SA" sz="2000" b="1" dirty="0">
                <a:latin typeface="Simplified Arabic" panose="02020603050405020304" pitchFamily="18" charset="-78"/>
                <a:ea typeface="Times New Roman"/>
                <a:cs typeface="Simplified Arabic" panose="02020603050405020304" pitchFamily="18" charset="-78"/>
              </a:rPr>
              <a:t>حيث كان الفريق الواحد يتكون من تسعة لاعبين وقد انتهت هذه المباراة بنتيجة </a:t>
            </a:r>
            <a:r>
              <a:rPr lang="en-US" sz="2000" b="1" dirty="0" smtClean="0">
                <a:latin typeface="Simplified Arabic" panose="02020603050405020304" pitchFamily="18" charset="-78"/>
                <a:ea typeface="Times New Roman"/>
                <a:cs typeface="Simplified Arabic" panose="02020603050405020304" pitchFamily="18" charset="-78"/>
              </a:rPr>
              <a:t>1</a:t>
            </a:r>
            <a:r>
              <a:rPr lang="ar-SA" sz="2000" b="1" dirty="0" smtClean="0">
                <a:latin typeface="Simplified Arabic" panose="02020603050405020304" pitchFamily="18" charset="-78"/>
                <a:ea typeface="Times New Roman"/>
                <a:cs typeface="Simplified Arabic" panose="02020603050405020304" pitchFamily="18" charset="-78"/>
              </a:rPr>
              <a:t>-</a:t>
            </a:r>
            <a:r>
              <a:rPr lang="en-US" sz="2000" b="1" dirty="0" smtClean="0">
                <a:latin typeface="Simplified Arabic" panose="02020603050405020304" pitchFamily="18" charset="-78"/>
                <a:ea typeface="Times New Roman"/>
                <a:cs typeface="Simplified Arabic" panose="02020603050405020304" pitchFamily="18" charset="-78"/>
              </a:rPr>
              <a:t>0</a:t>
            </a:r>
            <a:r>
              <a:rPr lang="ar-SA" sz="2000" b="1" dirty="0" smtClean="0">
                <a:latin typeface="Simplified Arabic" panose="02020603050405020304" pitchFamily="18" charset="-78"/>
                <a:ea typeface="Times New Roman"/>
                <a:cs typeface="Simplified Arabic" panose="02020603050405020304" pitchFamily="18" charset="-78"/>
              </a:rPr>
              <a:t> </a:t>
            </a:r>
            <a:r>
              <a:rPr lang="ar-SA" sz="2000" b="1" dirty="0">
                <a:latin typeface="Simplified Arabic" panose="02020603050405020304" pitchFamily="18" charset="-78"/>
                <a:ea typeface="Times New Roman"/>
                <a:cs typeface="Simplified Arabic" panose="02020603050405020304" pitchFamily="18" charset="-78"/>
              </a:rPr>
              <a:t>حيث تم </a:t>
            </a:r>
            <a:r>
              <a:rPr lang="ar-IQ" sz="2000" b="1" dirty="0">
                <a:latin typeface="Simplified Arabic" panose="02020603050405020304" pitchFamily="18" charset="-78"/>
                <a:ea typeface="Times New Roman"/>
                <a:cs typeface="Simplified Arabic" panose="02020603050405020304" pitchFamily="18" charset="-78"/>
              </a:rPr>
              <a:t>إ</a:t>
            </a:r>
            <a:r>
              <a:rPr lang="ar-SA" sz="2000" b="1" dirty="0">
                <a:latin typeface="Simplified Arabic" panose="02020603050405020304" pitchFamily="18" charset="-78"/>
                <a:ea typeface="Times New Roman"/>
                <a:cs typeface="Simplified Arabic" panose="02020603050405020304" pitchFamily="18" charset="-78"/>
              </a:rPr>
              <a:t>حراز نقطة  الفوز من على بُعد </a:t>
            </a:r>
            <a:r>
              <a:rPr lang="en-US" sz="2000" b="1" dirty="0" smtClean="0">
                <a:latin typeface="Simplified Arabic" panose="02020603050405020304" pitchFamily="18" charset="-78"/>
                <a:ea typeface="Times New Roman"/>
                <a:cs typeface="Simplified Arabic" panose="02020603050405020304" pitchFamily="18" charset="-78"/>
              </a:rPr>
              <a:t>25</a:t>
            </a:r>
            <a:r>
              <a:rPr lang="ar-SA" sz="2000" b="1" dirty="0" smtClean="0">
                <a:latin typeface="Simplified Arabic" panose="02020603050405020304" pitchFamily="18" charset="-78"/>
                <a:ea typeface="Times New Roman"/>
                <a:cs typeface="Simplified Arabic" panose="02020603050405020304" pitchFamily="18" charset="-78"/>
              </a:rPr>
              <a:t> </a:t>
            </a:r>
            <a:r>
              <a:rPr lang="ar-SA" sz="2000" b="1" dirty="0">
                <a:latin typeface="Simplified Arabic" panose="02020603050405020304" pitchFamily="18" charset="-78"/>
                <a:ea typeface="Times New Roman"/>
                <a:cs typeface="Simplified Arabic" panose="02020603050405020304" pitchFamily="18" charset="-78"/>
              </a:rPr>
              <a:t>قدما </a:t>
            </a:r>
            <a:r>
              <a:rPr lang="ar-SA" sz="2000" b="1" dirty="0" smtClean="0">
                <a:latin typeface="Simplified Arabic" panose="02020603050405020304" pitchFamily="18" charset="-78"/>
                <a:ea typeface="Times New Roman"/>
                <a:cs typeface="Simplified Arabic" panose="02020603050405020304" pitchFamily="18" charset="-78"/>
              </a:rPr>
              <a:t>(</a:t>
            </a:r>
            <a:r>
              <a:rPr lang="en-US" sz="2000" b="1" dirty="0" smtClean="0">
                <a:latin typeface="Simplified Arabic" panose="02020603050405020304" pitchFamily="18" charset="-78"/>
                <a:ea typeface="Times New Roman"/>
                <a:cs typeface="Simplified Arabic" panose="02020603050405020304" pitchFamily="18" charset="-78"/>
              </a:rPr>
              <a:t>7.6 </a:t>
            </a:r>
            <a:r>
              <a:rPr lang="ar-SA" sz="2000" b="1" dirty="0" smtClean="0">
                <a:latin typeface="Simplified Arabic" panose="02020603050405020304" pitchFamily="18" charset="-78"/>
                <a:ea typeface="Times New Roman"/>
                <a:cs typeface="Simplified Arabic" panose="02020603050405020304" pitchFamily="18" charset="-78"/>
              </a:rPr>
              <a:t> </a:t>
            </a:r>
            <a:r>
              <a:rPr lang="ar-SA" sz="2000" b="1" dirty="0">
                <a:latin typeface="Simplified Arabic" panose="02020603050405020304" pitchFamily="18" charset="-78"/>
                <a:ea typeface="Times New Roman"/>
                <a:cs typeface="Simplified Arabic" panose="02020603050405020304" pitchFamily="18" charset="-78"/>
              </a:rPr>
              <a:t>متراً) وبحلول عام </a:t>
            </a:r>
            <a:r>
              <a:rPr lang="en-US" sz="2000" b="1" dirty="0" smtClean="0">
                <a:latin typeface="Simplified Arabic" panose="02020603050405020304" pitchFamily="18" charset="-78"/>
                <a:ea typeface="Times New Roman"/>
                <a:cs typeface="Simplified Arabic" panose="02020603050405020304" pitchFamily="18" charset="-78"/>
              </a:rPr>
              <a:t>1896</a:t>
            </a:r>
            <a:r>
              <a:rPr lang="ar-SA" sz="2000" b="1" dirty="0" smtClean="0">
                <a:latin typeface="Simplified Arabic" panose="02020603050405020304" pitchFamily="18" charset="-78"/>
                <a:ea typeface="Times New Roman"/>
                <a:cs typeface="Simplified Arabic" panose="02020603050405020304" pitchFamily="18" charset="-78"/>
              </a:rPr>
              <a:t>-</a:t>
            </a:r>
            <a:r>
              <a:rPr lang="en-US" sz="2000" b="1" dirty="0" smtClean="0">
                <a:latin typeface="Simplified Arabic" panose="02020603050405020304" pitchFamily="18" charset="-78"/>
                <a:ea typeface="Times New Roman"/>
                <a:cs typeface="Simplified Arabic" panose="02020603050405020304" pitchFamily="18" charset="-78"/>
              </a:rPr>
              <a:t>1897</a:t>
            </a:r>
            <a:r>
              <a:rPr lang="ar-SA" sz="2000" b="1" dirty="0" smtClean="0">
                <a:latin typeface="Simplified Arabic" panose="02020603050405020304" pitchFamily="18" charset="-78"/>
                <a:ea typeface="Times New Roman"/>
                <a:cs typeface="Simplified Arabic" panose="02020603050405020304" pitchFamily="18" charset="-78"/>
              </a:rPr>
              <a:t> </a:t>
            </a:r>
            <a:r>
              <a:rPr lang="ar-SA" sz="2000" b="1" dirty="0">
                <a:latin typeface="Simplified Arabic" panose="02020603050405020304" pitchFamily="18" charset="-78"/>
                <a:ea typeface="Times New Roman"/>
                <a:cs typeface="Simplified Arabic" panose="02020603050405020304" pitchFamily="18" charset="-78"/>
              </a:rPr>
              <a:t>أصبح عدد لاعبي الفريق الواحد  خمسة لاعبين. وفي سنة </a:t>
            </a:r>
            <a:r>
              <a:rPr lang="en-US" sz="2000" b="1" dirty="0" smtClean="0">
                <a:latin typeface="Simplified Arabic" panose="02020603050405020304" pitchFamily="18" charset="-78"/>
                <a:ea typeface="Times New Roman"/>
                <a:cs typeface="Simplified Arabic" panose="02020603050405020304" pitchFamily="18" charset="-78"/>
              </a:rPr>
              <a:t>1898</a:t>
            </a:r>
            <a:r>
              <a:rPr lang="ar-SA" sz="2000" b="1" dirty="0" smtClean="0">
                <a:latin typeface="Simplified Arabic" panose="02020603050405020304" pitchFamily="18" charset="-78"/>
                <a:ea typeface="Times New Roman"/>
                <a:cs typeface="Simplified Arabic" panose="02020603050405020304" pitchFamily="18" charset="-78"/>
              </a:rPr>
              <a:t> </a:t>
            </a:r>
            <a:r>
              <a:rPr lang="ar-SA" sz="2000" b="1" dirty="0">
                <a:latin typeface="Simplified Arabic" panose="02020603050405020304" pitchFamily="18" charset="-78"/>
                <a:ea typeface="Times New Roman"/>
                <a:cs typeface="Simplified Arabic" panose="02020603050405020304" pitchFamily="18" charset="-78"/>
              </a:rPr>
              <a:t>حدد وزن الكرة ومحيطها</a:t>
            </a:r>
            <a:r>
              <a:rPr lang="ar-SA" sz="2000" b="1" dirty="0" smtClean="0">
                <a:latin typeface="Simplified Arabic" panose="02020603050405020304" pitchFamily="18" charset="-78"/>
                <a:ea typeface="Times New Roman"/>
                <a:cs typeface="Simplified Arabic" panose="02020603050405020304" pitchFamily="18" charset="-78"/>
              </a:rPr>
              <a:t>.</a:t>
            </a:r>
          </a:p>
          <a:p>
            <a:pPr algn="just" rtl="1">
              <a:lnSpc>
                <a:spcPct val="115000"/>
              </a:lnSpc>
              <a:spcAft>
                <a:spcPts val="0"/>
              </a:spcAft>
            </a:pPr>
            <a:endParaRPr lang="ar-SA" sz="2000" b="1" dirty="0">
              <a:effectLst/>
              <a:latin typeface="Simplified Arabic" panose="02020603050405020304" pitchFamily="18" charset="-78"/>
              <a:ea typeface="Calibri"/>
              <a:cs typeface="Simplified Arabic" panose="02020603050405020304" pitchFamily="18" charset="-78"/>
            </a:endParaRPr>
          </a:p>
          <a:p>
            <a:pPr algn="just" rtl="1">
              <a:lnSpc>
                <a:spcPct val="115000"/>
              </a:lnSpc>
              <a:spcAft>
                <a:spcPts val="0"/>
              </a:spcAft>
            </a:pPr>
            <a:r>
              <a:rPr lang="ar-SA" sz="2000" b="1" dirty="0">
                <a:latin typeface="Simplified Arabic" panose="02020603050405020304" pitchFamily="18" charset="-78"/>
                <a:ea typeface="Times New Roman"/>
                <a:cs typeface="Simplified Arabic" panose="02020603050405020304" pitchFamily="18" charset="-78"/>
              </a:rPr>
              <a:t>بدأت ممارسة لعبة كرة السلة للسيدات في عام </a:t>
            </a:r>
            <a:r>
              <a:rPr lang="en-US" sz="2000" b="1" dirty="0">
                <a:solidFill>
                  <a:srgbClr val="FFFFFF"/>
                </a:solidFill>
                <a:latin typeface="Simplified Arabic" panose="02020603050405020304" pitchFamily="18" charset="-78"/>
                <a:ea typeface="Times New Roman"/>
                <a:cs typeface="Simplified Arabic" panose="02020603050405020304" pitchFamily="18" charset="-78"/>
              </a:rPr>
              <a:t>1892</a:t>
            </a:r>
            <a:r>
              <a:rPr lang="ar-SA" sz="2000" b="1" dirty="0">
                <a:solidFill>
                  <a:srgbClr val="FFFFFF"/>
                </a:solidFill>
                <a:latin typeface="Simplified Arabic" panose="02020603050405020304" pitchFamily="18" charset="-78"/>
                <a:ea typeface="Times New Roman"/>
                <a:cs typeface="Simplified Arabic" panose="02020603050405020304" pitchFamily="18" charset="-78"/>
              </a:rPr>
              <a:t> </a:t>
            </a:r>
            <a:r>
              <a:rPr lang="ar-SA" sz="2000" b="1" dirty="0" smtClean="0">
                <a:latin typeface="Simplified Arabic" panose="02020603050405020304" pitchFamily="18" charset="-78"/>
                <a:ea typeface="Times New Roman"/>
                <a:cs typeface="Simplified Arabic" panose="02020603050405020304" pitchFamily="18" charset="-78"/>
              </a:rPr>
              <a:t>داخل </a:t>
            </a:r>
            <a:r>
              <a:rPr lang="ar-SA" sz="2000" b="1" dirty="0">
                <a:latin typeface="Simplified Arabic" panose="02020603050405020304" pitchFamily="18" charset="-78"/>
                <a:ea typeface="Times New Roman"/>
                <a:cs typeface="Simplified Arabic" panose="02020603050405020304" pitchFamily="18" charset="-78"/>
              </a:rPr>
              <a:t>كلية سميث (</a:t>
            </a:r>
            <a:r>
              <a:rPr lang="en-US" sz="2000" b="1" dirty="0">
                <a:latin typeface="Simplified Arabic" panose="02020603050405020304" pitchFamily="18" charset="-78"/>
                <a:ea typeface="Times New Roman"/>
                <a:cs typeface="Simplified Arabic" panose="02020603050405020304" pitchFamily="18" charset="-78"/>
              </a:rPr>
              <a:t>Smith College</a:t>
            </a:r>
            <a:r>
              <a:rPr lang="ar-SA" sz="2000" b="1" dirty="0">
                <a:latin typeface="Simplified Arabic" panose="02020603050405020304" pitchFamily="18" charset="-78"/>
                <a:ea typeface="Times New Roman"/>
                <a:cs typeface="Simplified Arabic" panose="02020603050405020304" pitchFamily="18" charset="-78"/>
              </a:rPr>
              <a:t>) عندما قامت سيندا بيرينسون (</a:t>
            </a:r>
            <a:r>
              <a:rPr lang="en-US" sz="2000" b="1" dirty="0" err="1">
                <a:latin typeface="Simplified Arabic" panose="02020603050405020304" pitchFamily="18" charset="-78"/>
                <a:ea typeface="Times New Roman"/>
                <a:cs typeface="Simplified Arabic" panose="02020603050405020304" pitchFamily="18" charset="-78"/>
              </a:rPr>
              <a:t>Senda</a:t>
            </a:r>
            <a:r>
              <a:rPr lang="en-US" sz="2000" b="1" dirty="0">
                <a:latin typeface="Simplified Arabic" panose="02020603050405020304" pitchFamily="18" charset="-78"/>
                <a:ea typeface="Times New Roman"/>
                <a:cs typeface="Simplified Arabic" panose="02020603050405020304" pitchFamily="18" charset="-78"/>
              </a:rPr>
              <a:t> Berenson</a:t>
            </a:r>
            <a:r>
              <a:rPr lang="ar-SA" sz="2000" b="1" dirty="0">
                <a:latin typeface="Simplified Arabic" panose="02020603050405020304" pitchFamily="18" charset="-78"/>
                <a:ea typeface="Times New Roman"/>
                <a:cs typeface="Simplified Arabic" panose="02020603050405020304" pitchFamily="18" charset="-78"/>
              </a:rPr>
              <a:t>) إحدى معلمات التربية البدنية بتعديل القواعد التي وضعها نايسمث فيما يتعلق بكرة السلة لتتناسب مع السيدات وبعد وقت قصير من تعيينها داخل كلية سميث، توجهت سيندا إلى نايسمث لتعرف منه المزيد عن هذه اللعبة ونظراً لإعجابها الشديد بهذه الرياضة الجديدة وبالقيم التي يمكن تعلمها من خلالها فقد قامت بتنظيم أولى مباريات كرة السلة النسائية بين طالبات الكلية في </a:t>
            </a:r>
            <a:r>
              <a:rPr lang="en-US" sz="2000" b="1" dirty="0" smtClean="0">
                <a:latin typeface="Simplified Arabic" panose="02020603050405020304" pitchFamily="18" charset="-78"/>
                <a:ea typeface="Times New Roman"/>
                <a:cs typeface="Simplified Arabic" panose="02020603050405020304" pitchFamily="18" charset="-78"/>
              </a:rPr>
              <a:t>21</a:t>
            </a:r>
            <a:r>
              <a:rPr lang="ar-SA" sz="2000" b="1" dirty="0" smtClean="0">
                <a:latin typeface="Simplified Arabic" panose="02020603050405020304" pitchFamily="18" charset="-78"/>
                <a:ea typeface="Times New Roman"/>
                <a:cs typeface="Simplified Arabic" panose="02020603050405020304" pitchFamily="18" charset="-78"/>
              </a:rPr>
              <a:t> </a:t>
            </a:r>
            <a:r>
              <a:rPr lang="ar-SA" sz="2000" b="1" dirty="0">
                <a:latin typeface="Simplified Arabic" panose="02020603050405020304" pitchFamily="18" charset="-78"/>
                <a:ea typeface="Times New Roman"/>
                <a:cs typeface="Simplified Arabic" panose="02020603050405020304" pitchFamily="18" charset="-78"/>
              </a:rPr>
              <a:t>مارس اذار من عام </a:t>
            </a:r>
            <a:r>
              <a:rPr lang="en-US" sz="2000" b="1" dirty="0" smtClean="0">
                <a:solidFill>
                  <a:srgbClr val="FFFFFF"/>
                </a:solidFill>
                <a:latin typeface="Simplified Arabic" panose="02020603050405020304" pitchFamily="18" charset="-78"/>
                <a:ea typeface="Times New Roman"/>
                <a:cs typeface="Simplified Arabic" panose="02020603050405020304" pitchFamily="18" charset="-78"/>
              </a:rPr>
              <a:t>1893</a:t>
            </a:r>
            <a:r>
              <a:rPr lang="ar-SA" sz="2000" b="1" dirty="0" smtClean="0">
                <a:solidFill>
                  <a:srgbClr val="FFFFFF"/>
                </a:solidFill>
                <a:latin typeface="Simplified Arabic" panose="02020603050405020304" pitchFamily="18" charset="-78"/>
                <a:ea typeface="Times New Roman"/>
                <a:cs typeface="Simplified Arabic" panose="02020603050405020304" pitchFamily="18" charset="-78"/>
              </a:rPr>
              <a:t> </a:t>
            </a:r>
            <a:r>
              <a:rPr lang="ar-SA" sz="2000" b="1" dirty="0" smtClean="0">
                <a:latin typeface="Simplified Arabic" panose="02020603050405020304" pitchFamily="18" charset="-78"/>
                <a:ea typeface="Times New Roman"/>
                <a:cs typeface="Simplified Arabic" panose="02020603050405020304" pitchFamily="18" charset="-78"/>
              </a:rPr>
              <a:t>وذلك </a:t>
            </a:r>
            <a:r>
              <a:rPr lang="ar-SA" sz="2000" b="1" dirty="0">
                <a:latin typeface="Simplified Arabic" panose="02020603050405020304" pitchFamily="18" charset="-78"/>
                <a:ea typeface="Times New Roman"/>
                <a:cs typeface="Simplified Arabic" panose="02020603050405020304" pitchFamily="18" charset="-78"/>
              </a:rPr>
              <a:t>عندما لعبت طالبات السنة الأولى في الكلية مع طالبات السنة الثانية هذا وقد تم نشر القواعد التي وضعتها سيندا لهذه اللعبة للمرة الأولى في عام </a:t>
            </a:r>
            <a:r>
              <a:rPr lang="en-US" sz="2000" b="1" dirty="0" smtClean="0">
                <a:latin typeface="Simplified Arabic" panose="02020603050405020304" pitchFamily="18" charset="-78"/>
                <a:ea typeface="Times New Roman"/>
                <a:cs typeface="Simplified Arabic" panose="02020603050405020304" pitchFamily="18" charset="-78"/>
              </a:rPr>
              <a:t>1899</a:t>
            </a:r>
            <a:r>
              <a:rPr lang="ar-SA" sz="2000" b="1" dirty="0" smtClean="0">
                <a:latin typeface="Simplified Arabic" panose="02020603050405020304" pitchFamily="18" charset="-78"/>
                <a:ea typeface="Times New Roman"/>
                <a:cs typeface="Simplified Arabic" panose="02020603050405020304" pitchFamily="18" charset="-78"/>
              </a:rPr>
              <a:t>.</a:t>
            </a:r>
            <a:endParaRPr lang="en-US" sz="2000" b="1" dirty="0">
              <a:latin typeface="Simplified Arabic" panose="02020603050405020304" pitchFamily="18" charset="-78"/>
              <a:ea typeface="Calibri"/>
              <a:cs typeface="Simplified Arabic" panose="02020603050405020304" pitchFamily="18" charset="-78"/>
            </a:endParaRPr>
          </a:p>
          <a:p>
            <a:pPr algn="just" rtl="1">
              <a:lnSpc>
                <a:spcPct val="115000"/>
              </a:lnSpc>
              <a:spcAft>
                <a:spcPts val="0"/>
              </a:spcAft>
            </a:pPr>
            <a:r>
              <a:rPr lang="ar-SA" sz="2000" b="1" dirty="0">
                <a:latin typeface="Simplified Arabic" panose="02020603050405020304" pitchFamily="18" charset="-78"/>
                <a:ea typeface="Times New Roman"/>
                <a:cs typeface="Simplified Arabic" panose="02020603050405020304" pitchFamily="18" charset="-78"/>
              </a:rPr>
              <a:t>وفي سنة </a:t>
            </a:r>
            <a:r>
              <a:rPr lang="en-US" sz="2000" b="1" dirty="0" smtClean="0">
                <a:latin typeface="Simplified Arabic" panose="02020603050405020304" pitchFamily="18" charset="-78"/>
                <a:ea typeface="Times New Roman"/>
                <a:cs typeface="Simplified Arabic" panose="02020603050405020304" pitchFamily="18" charset="-78"/>
              </a:rPr>
              <a:t>1904</a:t>
            </a:r>
            <a:r>
              <a:rPr lang="ar-SA" sz="2000" b="1" dirty="0" smtClean="0">
                <a:latin typeface="Simplified Arabic" panose="02020603050405020304" pitchFamily="18" charset="-78"/>
                <a:ea typeface="Times New Roman"/>
                <a:cs typeface="Simplified Arabic" panose="02020603050405020304" pitchFamily="18" charset="-78"/>
              </a:rPr>
              <a:t> </a:t>
            </a:r>
            <a:r>
              <a:rPr lang="ar-SA" sz="2000" b="1" dirty="0">
                <a:latin typeface="Simplified Arabic" panose="02020603050405020304" pitchFamily="18" charset="-78"/>
                <a:ea typeface="Times New Roman"/>
                <a:cs typeface="Simplified Arabic" panose="02020603050405020304" pitchFamily="18" charset="-78"/>
              </a:rPr>
              <a:t>أقيمت الألعاب الأولمبية في مدينة سانت لويس في الولايات المتحدة الأمريكية وتم عرض كرة السلة في هذه الدورة بقصد الإعتراف بها دولياً وقد حصل الاعتراف فعلياً أثناء الدورة</a:t>
            </a:r>
            <a:r>
              <a:rPr lang="en-US" sz="2000" b="1" dirty="0">
                <a:latin typeface="Simplified Arabic" panose="02020603050405020304" pitchFamily="18" charset="-78"/>
                <a:ea typeface="Times New Roman"/>
                <a:cs typeface="Simplified Arabic" panose="02020603050405020304" pitchFamily="18" charset="-78"/>
              </a:rPr>
              <a:t>. </a:t>
            </a:r>
            <a:endParaRPr lang="en-US" sz="2000" b="1" dirty="0">
              <a:latin typeface="Simplified Arabic" panose="02020603050405020304" pitchFamily="18" charset="-78"/>
              <a:ea typeface="Calibri"/>
              <a:cs typeface="Simplified Arabic" panose="02020603050405020304" pitchFamily="18" charset="-78"/>
            </a:endParaRPr>
          </a:p>
          <a:p>
            <a:pPr algn="just" rtl="1">
              <a:lnSpc>
                <a:spcPct val="115000"/>
              </a:lnSpc>
              <a:spcAft>
                <a:spcPts val="0"/>
              </a:spcAft>
            </a:pPr>
            <a:endParaRPr lang="en-US" sz="2000" b="1" dirty="0">
              <a:effectLst/>
              <a:latin typeface="Simplified Arabic" panose="02020603050405020304" pitchFamily="18" charset="-78"/>
              <a:ea typeface="Calibri"/>
              <a:cs typeface="Simplified Arabic" panose="02020603050405020304" pitchFamily="18" charset="-78"/>
            </a:endParaRPr>
          </a:p>
        </p:txBody>
      </p:sp>
    </p:spTree>
    <p:extLst>
      <p:ext uri="{BB962C8B-B14F-4D97-AF65-F5344CB8AC3E}">
        <p14:creationId xmlns:p14="http://schemas.microsoft.com/office/powerpoint/2010/main" val="1175688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15400" cy="5734647"/>
          </a:xfrm>
          <a:prstGeom prst="rect">
            <a:avLst/>
          </a:prstGeom>
        </p:spPr>
        <p:txBody>
          <a:bodyPr wrap="square">
            <a:spAutoFit/>
          </a:bodyPr>
          <a:lstStyle/>
          <a:p>
            <a:pPr algn="just" rtl="1">
              <a:lnSpc>
                <a:spcPct val="115000"/>
              </a:lnSpc>
              <a:spcAft>
                <a:spcPts val="0"/>
              </a:spcAft>
            </a:pPr>
            <a:r>
              <a:rPr lang="ar-SA" sz="2000" b="1" dirty="0">
                <a:latin typeface="Simplified Arabic" panose="02020603050405020304" pitchFamily="18" charset="-78"/>
                <a:ea typeface="Times New Roman"/>
                <a:cs typeface="Simplified Arabic" panose="02020603050405020304" pitchFamily="18" charset="-78"/>
              </a:rPr>
              <a:t>تم تأسيس الاتحاد الدولي لكرة السلة (</a:t>
            </a:r>
            <a:r>
              <a:rPr lang="en-US" sz="2000" b="1" dirty="0">
                <a:latin typeface="Simplified Arabic" panose="02020603050405020304" pitchFamily="18" charset="-78"/>
                <a:ea typeface="Times New Roman"/>
                <a:cs typeface="Simplified Arabic" panose="02020603050405020304" pitchFamily="18" charset="-78"/>
              </a:rPr>
              <a:t>International Basketball Federation</a:t>
            </a:r>
            <a:r>
              <a:rPr lang="ar-SA" sz="2000" b="1" dirty="0">
                <a:latin typeface="Simplified Arabic" panose="02020603050405020304" pitchFamily="18" charset="-78"/>
                <a:ea typeface="Times New Roman"/>
                <a:cs typeface="Simplified Arabic" panose="02020603050405020304" pitchFamily="18" charset="-78"/>
              </a:rPr>
              <a:t>) في </a:t>
            </a:r>
            <a:r>
              <a:rPr lang="en-US" sz="2000" b="1" dirty="0" smtClean="0">
                <a:latin typeface="Simplified Arabic" panose="02020603050405020304" pitchFamily="18" charset="-78"/>
                <a:ea typeface="Times New Roman"/>
                <a:cs typeface="Simplified Arabic" panose="02020603050405020304" pitchFamily="18" charset="-78"/>
              </a:rPr>
              <a:t>18</a:t>
            </a:r>
            <a:r>
              <a:rPr lang="ar-SA" sz="2000" b="1" dirty="0" smtClean="0">
                <a:latin typeface="Simplified Arabic" panose="02020603050405020304" pitchFamily="18" charset="-78"/>
                <a:ea typeface="Times New Roman"/>
                <a:cs typeface="Simplified Arabic" panose="02020603050405020304" pitchFamily="18" charset="-78"/>
              </a:rPr>
              <a:t> </a:t>
            </a:r>
            <a:r>
              <a:rPr lang="ar-SA" sz="2000" b="1" dirty="0">
                <a:latin typeface="Simplified Arabic" panose="02020603050405020304" pitchFamily="18" charset="-78"/>
                <a:ea typeface="Times New Roman"/>
                <a:cs typeface="Simplified Arabic" panose="02020603050405020304" pitchFamily="18" charset="-78"/>
              </a:rPr>
              <a:t>حزيران من عام </a:t>
            </a:r>
            <a:r>
              <a:rPr lang="en-US" sz="2000" b="1" dirty="0" smtClean="0">
                <a:latin typeface="Simplified Arabic" panose="02020603050405020304" pitchFamily="18" charset="-78"/>
                <a:ea typeface="Times New Roman"/>
                <a:cs typeface="Simplified Arabic" panose="02020603050405020304" pitchFamily="18" charset="-78"/>
              </a:rPr>
              <a:t>1932</a:t>
            </a:r>
            <a:r>
              <a:rPr lang="ar-SA" sz="2000" b="1" dirty="0" smtClean="0">
                <a:latin typeface="Simplified Arabic" panose="02020603050405020304" pitchFamily="18" charset="-78"/>
                <a:ea typeface="Times New Roman"/>
                <a:cs typeface="Simplified Arabic" panose="02020603050405020304" pitchFamily="18" charset="-78"/>
              </a:rPr>
              <a:t> </a:t>
            </a:r>
            <a:r>
              <a:rPr lang="ar-SA" sz="2000" b="1" dirty="0">
                <a:latin typeface="Simplified Arabic" panose="02020603050405020304" pitchFamily="18" charset="-78"/>
                <a:ea typeface="Times New Roman"/>
                <a:cs typeface="Simplified Arabic" panose="02020603050405020304" pitchFamily="18" charset="-78"/>
              </a:rPr>
              <a:t>بواسطة ثمان دول مؤسسة وهي: الأرجنتين  وتشيكوسلوفاكيا واليونان وإيطاليا ولاتفيا والبرتغال ورومانيا وسويسرا وكان هذا الإتحاد يشرف فقط على تنظيم شؤون اللاعبين الهواة هذا وقد اشتق الاختصار الذي يشير إلى هذا الاتحاد (</a:t>
            </a:r>
            <a:r>
              <a:rPr lang="en-US" sz="2000" b="1" dirty="0">
                <a:latin typeface="Simplified Arabic" panose="02020603050405020304" pitchFamily="18" charset="-78"/>
                <a:ea typeface="Times New Roman"/>
                <a:cs typeface="Simplified Arabic" panose="02020603050405020304" pitchFamily="18" charset="-78"/>
              </a:rPr>
              <a:t>FIBA</a:t>
            </a:r>
            <a:r>
              <a:rPr lang="ar-SA" sz="2000" b="1" dirty="0">
                <a:latin typeface="Simplified Arabic" panose="02020603050405020304" pitchFamily="18" charset="-78"/>
                <a:ea typeface="Times New Roman"/>
                <a:cs typeface="Simplified Arabic" panose="02020603050405020304" pitchFamily="18" charset="-78"/>
              </a:rPr>
              <a:t>) من الاسم الفرنسي له وهو </a:t>
            </a:r>
            <a:r>
              <a:rPr lang="en-US" sz="2000" b="1" dirty="0" err="1">
                <a:latin typeface="Simplified Arabic" panose="02020603050405020304" pitchFamily="18" charset="-78"/>
                <a:ea typeface="Times New Roman"/>
                <a:cs typeface="Simplified Arabic" panose="02020603050405020304" pitchFamily="18" charset="-78"/>
              </a:rPr>
              <a:t>Fédération</a:t>
            </a:r>
            <a:r>
              <a:rPr lang="en-US" sz="2000" b="1" dirty="0">
                <a:latin typeface="Simplified Arabic" panose="02020603050405020304" pitchFamily="18" charset="-78"/>
                <a:ea typeface="Times New Roman"/>
                <a:cs typeface="Simplified Arabic" panose="02020603050405020304" pitchFamily="18" charset="-78"/>
              </a:rPr>
              <a:t> </a:t>
            </a:r>
            <a:r>
              <a:rPr lang="en-US" sz="2000" b="1" dirty="0" err="1">
                <a:latin typeface="Simplified Arabic" panose="02020603050405020304" pitchFamily="18" charset="-78"/>
                <a:ea typeface="Times New Roman"/>
                <a:cs typeface="Simplified Arabic" panose="02020603050405020304" pitchFamily="18" charset="-78"/>
              </a:rPr>
              <a:t>Internationale</a:t>
            </a:r>
            <a:r>
              <a:rPr lang="en-US" sz="2000" b="1" dirty="0">
                <a:latin typeface="Simplified Arabic" panose="02020603050405020304" pitchFamily="18" charset="-78"/>
                <a:ea typeface="Times New Roman"/>
                <a:cs typeface="Simplified Arabic" panose="02020603050405020304" pitchFamily="18" charset="-78"/>
              </a:rPr>
              <a:t> de Basketball Amateur</a:t>
            </a:r>
            <a:r>
              <a:rPr lang="ar-SA" sz="2000" b="1" dirty="0">
                <a:latin typeface="Simplified Arabic" panose="02020603050405020304" pitchFamily="18" charset="-78"/>
                <a:ea typeface="Times New Roman"/>
                <a:cs typeface="Simplified Arabic" panose="02020603050405020304" pitchFamily="18" charset="-78"/>
              </a:rPr>
              <a:t>، والذي يعني الاتحاد الدولي لكرة السلة للهواة ويضم الاتحاد الدولي الآن </a:t>
            </a:r>
            <a:r>
              <a:rPr lang="en-US" sz="2000" b="1" dirty="0" smtClean="0">
                <a:latin typeface="Simplified Arabic" panose="02020603050405020304" pitchFamily="18" charset="-78"/>
                <a:ea typeface="Times New Roman"/>
                <a:cs typeface="Simplified Arabic" panose="02020603050405020304" pitchFamily="18" charset="-78"/>
              </a:rPr>
              <a:t>213</a:t>
            </a:r>
            <a:r>
              <a:rPr lang="ar-SA" sz="2000" b="1" dirty="0" smtClean="0">
                <a:latin typeface="Simplified Arabic" panose="02020603050405020304" pitchFamily="18" charset="-78"/>
                <a:ea typeface="Times New Roman"/>
                <a:cs typeface="Simplified Arabic" panose="02020603050405020304" pitchFamily="18" charset="-78"/>
              </a:rPr>
              <a:t> </a:t>
            </a:r>
            <a:r>
              <a:rPr lang="ar-SA" sz="2000" b="1" dirty="0">
                <a:latin typeface="Simplified Arabic" panose="02020603050405020304" pitchFamily="18" charset="-78"/>
                <a:ea typeface="Times New Roman"/>
                <a:cs typeface="Simplified Arabic" panose="02020603050405020304" pitchFamily="18" charset="-78"/>
              </a:rPr>
              <a:t>عضواً</a:t>
            </a:r>
            <a:r>
              <a:rPr lang="ar-SA" sz="2000" b="1" dirty="0" smtClean="0">
                <a:latin typeface="Simplified Arabic" panose="02020603050405020304" pitchFamily="18" charset="-78"/>
                <a:ea typeface="Times New Roman"/>
                <a:cs typeface="Simplified Arabic" panose="02020603050405020304" pitchFamily="18" charset="-78"/>
              </a:rPr>
              <a:t>.</a:t>
            </a:r>
          </a:p>
          <a:p>
            <a:pPr algn="just" rtl="1">
              <a:lnSpc>
                <a:spcPct val="115000"/>
              </a:lnSpc>
              <a:spcAft>
                <a:spcPts val="0"/>
              </a:spcAft>
            </a:pPr>
            <a:r>
              <a:rPr lang="ar-SA" sz="2000" b="1" dirty="0">
                <a:latin typeface="Simplified Arabic" panose="02020603050405020304" pitchFamily="18" charset="-78"/>
                <a:ea typeface="Times New Roman"/>
                <a:cs typeface="Simplified Arabic" panose="02020603050405020304" pitchFamily="18" charset="-78"/>
              </a:rPr>
              <a:t>وفي سنة </a:t>
            </a:r>
            <a:r>
              <a:rPr lang="en-US" sz="2000" b="1" dirty="0" smtClean="0">
                <a:latin typeface="Simplified Arabic" panose="02020603050405020304" pitchFamily="18" charset="-78"/>
                <a:ea typeface="Times New Roman"/>
                <a:cs typeface="Simplified Arabic" panose="02020603050405020304" pitchFamily="18" charset="-78"/>
              </a:rPr>
              <a:t>1936</a:t>
            </a:r>
            <a:r>
              <a:rPr lang="ar-SA" sz="2000" b="1" dirty="0" smtClean="0">
                <a:latin typeface="Simplified Arabic" panose="02020603050405020304" pitchFamily="18" charset="-78"/>
                <a:ea typeface="Times New Roman"/>
                <a:cs typeface="Simplified Arabic" panose="02020603050405020304" pitchFamily="18" charset="-78"/>
              </a:rPr>
              <a:t> </a:t>
            </a:r>
            <a:r>
              <a:rPr lang="ar-SA" sz="2000" b="1" dirty="0">
                <a:latin typeface="Simplified Arabic" panose="02020603050405020304" pitchFamily="18" charset="-78"/>
                <a:ea typeface="Times New Roman"/>
                <a:cs typeface="Simplified Arabic" panose="02020603050405020304" pitchFamily="18" charset="-78"/>
              </a:rPr>
              <a:t>أقيمت الألعاب الأولمبية في مدينة برلين في الجمهورية الألمانية حيث اشترك </a:t>
            </a:r>
            <a:r>
              <a:rPr lang="en-US" sz="2000" b="1" dirty="0" smtClean="0">
                <a:latin typeface="Simplified Arabic" panose="02020603050405020304" pitchFamily="18" charset="-78"/>
                <a:ea typeface="Times New Roman"/>
                <a:cs typeface="Simplified Arabic" panose="02020603050405020304" pitchFamily="18" charset="-78"/>
              </a:rPr>
              <a:t>21</a:t>
            </a:r>
            <a:r>
              <a:rPr lang="ar-SA" sz="2000" b="1" dirty="0" smtClean="0">
                <a:latin typeface="Simplified Arabic" panose="02020603050405020304" pitchFamily="18" charset="-78"/>
                <a:ea typeface="Times New Roman"/>
                <a:cs typeface="Simplified Arabic" panose="02020603050405020304" pitchFamily="18" charset="-78"/>
              </a:rPr>
              <a:t> </a:t>
            </a:r>
            <a:r>
              <a:rPr lang="ar-SA" sz="2000" b="1" dirty="0">
                <a:latin typeface="Simplified Arabic" panose="02020603050405020304" pitchFamily="18" charset="-78"/>
                <a:ea typeface="Times New Roman"/>
                <a:cs typeface="Simplified Arabic" panose="02020603050405020304" pitchFamily="18" charset="-78"/>
              </a:rPr>
              <a:t>دولة كانت بينها جمهورية مصر العربية وأدرجت كرة السلة في البرنامج الأولمبي لأول مرة وجرت مبارياتها بحضور الدكتور نايسميث مؤسس اللعبة وشاهد النجاح الذي حققته وبعد انتهاء الدورة المذكورة تم إدخال تعديلات كثيرة على القانون الخاص باللعبة.</a:t>
            </a:r>
            <a:endParaRPr lang="en-US" sz="2000" b="1" dirty="0">
              <a:latin typeface="Simplified Arabic" panose="02020603050405020304" pitchFamily="18" charset="-78"/>
              <a:ea typeface="Calibri"/>
              <a:cs typeface="Simplified Arabic" panose="02020603050405020304" pitchFamily="18" charset="-78"/>
            </a:endParaRPr>
          </a:p>
          <a:p>
            <a:pPr algn="just" rtl="1">
              <a:lnSpc>
                <a:spcPct val="115000"/>
              </a:lnSpc>
              <a:spcAft>
                <a:spcPts val="0"/>
              </a:spcAft>
            </a:pPr>
            <a:r>
              <a:rPr lang="ar-SA" sz="2000" b="1" dirty="0">
                <a:latin typeface="Simplified Arabic" panose="02020603050405020304" pitchFamily="18" charset="-78"/>
                <a:ea typeface="Times New Roman"/>
                <a:cs typeface="Simplified Arabic" panose="02020603050405020304" pitchFamily="18" charset="-78"/>
              </a:rPr>
              <a:t>وفي عام </a:t>
            </a:r>
            <a:r>
              <a:rPr lang="en-US" sz="2000" b="1" dirty="0" smtClean="0">
                <a:latin typeface="Simplified Arabic" panose="02020603050405020304" pitchFamily="18" charset="-78"/>
                <a:ea typeface="Times New Roman"/>
                <a:cs typeface="Simplified Arabic" panose="02020603050405020304" pitchFamily="18" charset="-78"/>
              </a:rPr>
              <a:t>1950</a:t>
            </a:r>
            <a:r>
              <a:rPr lang="ar-SA" sz="2000" b="1" dirty="0" smtClean="0">
                <a:latin typeface="Simplified Arabic" panose="02020603050405020304" pitchFamily="18" charset="-78"/>
                <a:ea typeface="Times New Roman"/>
                <a:cs typeface="Simplified Arabic" panose="02020603050405020304" pitchFamily="18" charset="-78"/>
              </a:rPr>
              <a:t> </a:t>
            </a:r>
            <a:r>
              <a:rPr lang="ar-SA" sz="2000" b="1" dirty="0">
                <a:latin typeface="Simplified Arabic" panose="02020603050405020304" pitchFamily="18" charset="-78"/>
                <a:ea typeface="Times New Roman"/>
                <a:cs typeface="Simplified Arabic" panose="02020603050405020304" pitchFamily="18" charset="-78"/>
              </a:rPr>
              <a:t>أُقيمت بطولة العالم الأولى لكرة السلة للرجال من قِبل الاتحاد الدولي لكرة السلة  في الأرجنتين وبعد مرور ثلاث سنوات أُقيمت بطولة العالم لكرة السلة للسيدات من قبل الاتحاد الدولي لكرة السلة في شيلي.</a:t>
            </a:r>
            <a:endParaRPr lang="en-US" sz="2000" b="1" dirty="0">
              <a:latin typeface="Simplified Arabic" panose="02020603050405020304" pitchFamily="18" charset="-78"/>
              <a:ea typeface="Calibri"/>
              <a:cs typeface="Simplified Arabic" panose="02020603050405020304" pitchFamily="18" charset="-78"/>
            </a:endParaRPr>
          </a:p>
          <a:p>
            <a:pPr algn="just" rtl="1">
              <a:lnSpc>
                <a:spcPct val="115000"/>
              </a:lnSpc>
              <a:spcAft>
                <a:spcPts val="0"/>
              </a:spcAft>
            </a:pPr>
            <a:r>
              <a:rPr lang="ar-SA" sz="2000" b="1" dirty="0">
                <a:latin typeface="Simplified Arabic" panose="02020603050405020304" pitchFamily="18" charset="-78"/>
                <a:ea typeface="Times New Roman"/>
                <a:cs typeface="Simplified Arabic" panose="02020603050405020304" pitchFamily="18" charset="-78"/>
              </a:rPr>
              <a:t>وفي دورة الألعاب الأولمبية التي أقيمت في مدينة مونتريال (</a:t>
            </a:r>
            <a:r>
              <a:rPr lang="en-US" sz="2000" b="1" dirty="0">
                <a:latin typeface="Simplified Arabic" panose="02020603050405020304" pitchFamily="18" charset="-78"/>
                <a:ea typeface="Times New Roman"/>
                <a:cs typeface="Simplified Arabic" panose="02020603050405020304" pitchFamily="18" charset="-78"/>
              </a:rPr>
              <a:t>Montreal</a:t>
            </a:r>
            <a:r>
              <a:rPr lang="ar-SA" sz="2000" b="1" dirty="0">
                <a:latin typeface="Simplified Arabic" panose="02020603050405020304" pitchFamily="18" charset="-78"/>
                <a:ea typeface="Times New Roman"/>
                <a:cs typeface="Simplified Arabic" panose="02020603050405020304" pitchFamily="18" charset="-78"/>
              </a:rPr>
              <a:t>) بكندا في عام </a:t>
            </a:r>
            <a:r>
              <a:rPr lang="en-US" sz="2000" b="1" dirty="0" smtClean="0">
                <a:latin typeface="Simplified Arabic" panose="02020603050405020304" pitchFamily="18" charset="-78"/>
                <a:ea typeface="Times New Roman"/>
                <a:cs typeface="Simplified Arabic" panose="02020603050405020304" pitchFamily="18" charset="-78"/>
              </a:rPr>
              <a:t>1976</a:t>
            </a:r>
            <a:r>
              <a:rPr lang="ar-SA" sz="2000" b="1" dirty="0" smtClean="0">
                <a:latin typeface="Simplified Arabic" panose="02020603050405020304" pitchFamily="18" charset="-78"/>
                <a:ea typeface="Times New Roman"/>
                <a:cs typeface="Simplified Arabic" panose="02020603050405020304" pitchFamily="18" charset="-78"/>
              </a:rPr>
              <a:t> </a:t>
            </a:r>
            <a:r>
              <a:rPr lang="ar-SA" sz="2000" b="1" dirty="0">
                <a:latin typeface="Simplified Arabic" panose="02020603050405020304" pitchFamily="18" charset="-78"/>
                <a:ea typeface="Times New Roman"/>
                <a:cs typeface="Simplified Arabic" panose="02020603050405020304" pitchFamily="18" charset="-78"/>
              </a:rPr>
              <a:t>تم إدخال كرة السلة للسيدات ضمن المنافسات الاولمبية.</a:t>
            </a:r>
            <a:endParaRPr lang="en-US" sz="2000" b="1" dirty="0">
              <a:latin typeface="Simplified Arabic" panose="02020603050405020304" pitchFamily="18" charset="-78"/>
              <a:ea typeface="Calibri"/>
              <a:cs typeface="Simplified Arabic" panose="02020603050405020304" pitchFamily="18" charset="-78"/>
            </a:endParaRPr>
          </a:p>
          <a:p>
            <a:pPr algn="just" rtl="1">
              <a:lnSpc>
                <a:spcPct val="115000"/>
              </a:lnSpc>
              <a:spcAft>
                <a:spcPts val="0"/>
              </a:spcAft>
            </a:pPr>
            <a:endParaRPr lang="en-US" sz="2000" b="1" dirty="0">
              <a:effectLst/>
              <a:latin typeface="Simplified Arabic" panose="02020603050405020304" pitchFamily="18" charset="-78"/>
              <a:ea typeface="Calibri"/>
              <a:cs typeface="Simplified Arabic" panose="02020603050405020304" pitchFamily="18" charset="-78"/>
            </a:endParaRPr>
          </a:p>
        </p:txBody>
      </p:sp>
    </p:spTree>
    <p:extLst>
      <p:ext uri="{BB962C8B-B14F-4D97-AF65-F5344CB8AC3E}">
        <p14:creationId xmlns:p14="http://schemas.microsoft.com/office/powerpoint/2010/main" val="1552440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15400" cy="5613845"/>
          </a:xfrm>
          <a:prstGeom prst="rect">
            <a:avLst/>
          </a:prstGeom>
        </p:spPr>
        <p:txBody>
          <a:bodyPr wrap="square">
            <a:spAutoFit/>
          </a:bodyPr>
          <a:lstStyle/>
          <a:p>
            <a:pPr algn="ctr" rtl="1">
              <a:lnSpc>
                <a:spcPct val="115000"/>
              </a:lnSpc>
              <a:spcAft>
                <a:spcPts val="0"/>
              </a:spcAft>
            </a:pPr>
            <a:r>
              <a:rPr lang="ar-SA" sz="2400" b="1" dirty="0">
                <a:solidFill>
                  <a:srgbClr val="FFFF00"/>
                </a:solidFill>
                <a:latin typeface="Simplified Arabic" panose="02020603050405020304" pitchFamily="18" charset="-78"/>
                <a:ea typeface="Times New Roman"/>
                <a:cs typeface="Simplified Arabic" panose="02020603050405020304" pitchFamily="18" charset="-78"/>
              </a:rPr>
              <a:t>تاريخ كرة السلة في </a:t>
            </a:r>
            <a:r>
              <a:rPr lang="ar-SA" sz="2400" b="1" dirty="0" smtClean="0">
                <a:solidFill>
                  <a:srgbClr val="FFFF00"/>
                </a:solidFill>
                <a:latin typeface="Simplified Arabic" panose="02020603050405020304" pitchFamily="18" charset="-78"/>
                <a:ea typeface="Times New Roman"/>
                <a:cs typeface="Simplified Arabic" panose="02020603050405020304" pitchFamily="18" charset="-78"/>
              </a:rPr>
              <a:t>العراق </a:t>
            </a:r>
            <a:endParaRPr lang="en-US" sz="2400" b="1" dirty="0">
              <a:solidFill>
                <a:srgbClr val="FFFF00"/>
              </a:solidFill>
              <a:latin typeface="Simplified Arabic" panose="02020603050405020304" pitchFamily="18" charset="-78"/>
              <a:ea typeface="Calibri"/>
              <a:cs typeface="Simplified Arabic" panose="02020603050405020304" pitchFamily="18" charset="-78"/>
            </a:endParaRPr>
          </a:p>
          <a:p>
            <a:pPr algn="just" rtl="1">
              <a:lnSpc>
                <a:spcPct val="115000"/>
              </a:lnSpc>
              <a:spcAft>
                <a:spcPts val="0"/>
              </a:spcAft>
            </a:pPr>
            <a:r>
              <a:rPr lang="ar-SA" sz="2400" b="1" dirty="0">
                <a:latin typeface="Simplified Arabic" panose="02020603050405020304" pitchFamily="18" charset="-78"/>
                <a:ea typeface="Times New Roman"/>
                <a:cs typeface="Simplified Arabic" panose="02020603050405020304" pitchFamily="18" charset="-78"/>
              </a:rPr>
              <a:t>يذكر الرواد الاوائل لكرة السلة العراقية بأنها قد دخلت العراق عند أواسط عشرينيات القرن الماضي وبالتحديد عام </a:t>
            </a:r>
            <a:r>
              <a:rPr lang="en-US" sz="2400" b="1" dirty="0" smtClean="0">
                <a:latin typeface="Simplified Arabic" panose="02020603050405020304" pitchFamily="18" charset="-78"/>
                <a:ea typeface="Times New Roman"/>
                <a:cs typeface="Simplified Arabic" panose="02020603050405020304" pitchFamily="18" charset="-78"/>
              </a:rPr>
              <a:t>1925</a:t>
            </a:r>
            <a:r>
              <a:rPr lang="ar-SA" sz="2400" b="1" dirty="0" smtClean="0">
                <a:latin typeface="Simplified Arabic" panose="02020603050405020304" pitchFamily="18" charset="-78"/>
                <a:ea typeface="Times New Roman"/>
                <a:cs typeface="Simplified Arabic" panose="02020603050405020304" pitchFamily="18" charset="-78"/>
              </a:rPr>
              <a:t> </a:t>
            </a:r>
            <a:r>
              <a:rPr lang="ar-SA" sz="2400" b="1" dirty="0">
                <a:latin typeface="Simplified Arabic" panose="02020603050405020304" pitchFamily="18" charset="-78"/>
                <a:ea typeface="Times New Roman"/>
                <a:cs typeface="Simplified Arabic" panose="02020603050405020304" pitchFamily="18" charset="-78"/>
              </a:rPr>
              <a:t>وقد كان لوجود مدارس الآباء اليسوعيين دور في ذلك، وقد مورست كرة السلة في بعض مدارس بغداد والبصرة في أواخر العشرينات.</a:t>
            </a:r>
            <a:endParaRPr lang="en-US" sz="2400" b="1" dirty="0">
              <a:latin typeface="Simplified Arabic" panose="02020603050405020304" pitchFamily="18" charset="-78"/>
              <a:ea typeface="Calibri"/>
              <a:cs typeface="Simplified Arabic" panose="02020603050405020304" pitchFamily="18" charset="-78"/>
            </a:endParaRPr>
          </a:p>
          <a:p>
            <a:pPr algn="just" rtl="1">
              <a:lnSpc>
                <a:spcPct val="115000"/>
              </a:lnSpc>
              <a:spcAft>
                <a:spcPts val="0"/>
              </a:spcAft>
            </a:pPr>
            <a:r>
              <a:rPr lang="ar-SA" sz="2400" b="1" dirty="0">
                <a:latin typeface="Simplified Arabic" panose="02020603050405020304" pitchFamily="18" charset="-78"/>
                <a:ea typeface="Times New Roman"/>
                <a:cs typeface="Simplified Arabic" panose="02020603050405020304" pitchFamily="18" charset="-78"/>
              </a:rPr>
              <a:t>وفي عام </a:t>
            </a:r>
            <a:r>
              <a:rPr lang="en-US" sz="2400" b="1" dirty="0" smtClean="0">
                <a:latin typeface="Simplified Arabic" panose="02020603050405020304" pitchFamily="18" charset="-78"/>
                <a:ea typeface="Times New Roman"/>
                <a:cs typeface="Simplified Arabic" panose="02020603050405020304" pitchFamily="18" charset="-78"/>
              </a:rPr>
              <a:t>1944</a:t>
            </a:r>
            <a:r>
              <a:rPr lang="ar-SA" sz="2400" b="1" dirty="0" smtClean="0">
                <a:latin typeface="Simplified Arabic" panose="02020603050405020304" pitchFamily="18" charset="-78"/>
                <a:ea typeface="Times New Roman"/>
                <a:cs typeface="Simplified Arabic" panose="02020603050405020304" pitchFamily="18" charset="-78"/>
              </a:rPr>
              <a:t> </a:t>
            </a:r>
            <a:r>
              <a:rPr lang="ar-SA" sz="2400" b="1" dirty="0">
                <a:latin typeface="Simplified Arabic" panose="02020603050405020304" pitchFamily="18" charset="-78"/>
                <a:ea typeface="Times New Roman"/>
                <a:cs typeface="Simplified Arabic" panose="02020603050405020304" pitchFamily="18" charset="-78"/>
              </a:rPr>
              <a:t>تمكنت وزارة المعارف من تشكيل منتخب معارف العراق وإيفاده الى كل من سوريا ولبنان لإجراء مباريات ودية هناك في لعبتي كرة القدم والسلة.</a:t>
            </a:r>
            <a:endParaRPr lang="en-US" sz="2400" b="1" dirty="0">
              <a:latin typeface="Simplified Arabic" panose="02020603050405020304" pitchFamily="18" charset="-78"/>
              <a:ea typeface="Calibri"/>
              <a:cs typeface="Simplified Arabic" panose="02020603050405020304" pitchFamily="18" charset="-78"/>
            </a:endParaRPr>
          </a:p>
          <a:p>
            <a:pPr algn="just" rtl="1">
              <a:lnSpc>
                <a:spcPct val="115000"/>
              </a:lnSpc>
              <a:spcAft>
                <a:spcPts val="0"/>
              </a:spcAft>
            </a:pPr>
            <a:r>
              <a:rPr lang="ar-SA" sz="2400" b="1" dirty="0">
                <a:latin typeface="Simplified Arabic" panose="02020603050405020304" pitchFamily="18" charset="-78"/>
                <a:ea typeface="Times New Roman"/>
                <a:cs typeface="Simplified Arabic" panose="02020603050405020304" pitchFamily="18" charset="-78"/>
              </a:rPr>
              <a:t>ويعود تأريخ تأسيس الاتحاد العراقي لكرة السلة الى العام </a:t>
            </a:r>
            <a:r>
              <a:rPr lang="en-US" sz="2400" b="1" dirty="0" smtClean="0">
                <a:latin typeface="Simplified Arabic" panose="02020603050405020304" pitchFamily="18" charset="-78"/>
                <a:ea typeface="Times New Roman"/>
                <a:cs typeface="Simplified Arabic" panose="02020603050405020304" pitchFamily="18" charset="-78"/>
              </a:rPr>
              <a:t>1948</a:t>
            </a:r>
            <a:r>
              <a:rPr lang="ar-SA" sz="2400" b="1" dirty="0" smtClean="0">
                <a:latin typeface="Simplified Arabic" panose="02020603050405020304" pitchFamily="18" charset="-78"/>
                <a:ea typeface="Times New Roman"/>
                <a:cs typeface="Simplified Arabic" panose="02020603050405020304" pitchFamily="18" charset="-78"/>
              </a:rPr>
              <a:t> </a:t>
            </a:r>
            <a:r>
              <a:rPr lang="ar-SA" sz="2400" b="1" dirty="0">
                <a:latin typeface="Simplified Arabic" panose="02020603050405020304" pitchFamily="18" charset="-78"/>
                <a:ea typeface="Times New Roman"/>
                <a:cs typeface="Simplified Arabic" panose="02020603050405020304" pitchFamily="18" charset="-78"/>
              </a:rPr>
              <a:t>اذ تأسس الاتحاد على هامش دورة الالعاب الاولمبية في لندن حيث شارك العراق في هذه الدورة.</a:t>
            </a:r>
            <a:endParaRPr lang="en-US" sz="2400" b="1" dirty="0">
              <a:latin typeface="Simplified Arabic" panose="02020603050405020304" pitchFamily="18" charset="-78"/>
              <a:ea typeface="Calibri"/>
              <a:cs typeface="Simplified Arabic" panose="02020603050405020304" pitchFamily="18" charset="-78"/>
            </a:endParaRPr>
          </a:p>
          <a:p>
            <a:pPr algn="just" rtl="1">
              <a:lnSpc>
                <a:spcPct val="115000"/>
              </a:lnSpc>
              <a:spcAft>
                <a:spcPts val="0"/>
              </a:spcAft>
            </a:pPr>
            <a:r>
              <a:rPr lang="ar-SA" sz="2400" b="1" dirty="0">
                <a:latin typeface="Simplified Arabic" panose="02020603050405020304" pitchFamily="18" charset="-78"/>
                <a:ea typeface="Times New Roman"/>
                <a:cs typeface="Simplified Arabic" panose="02020603050405020304" pitchFamily="18" charset="-78"/>
              </a:rPr>
              <a:t>وقد شارك العراق في دورة الالعاب الرياضية العربية الثانية في بيروت عام </a:t>
            </a:r>
            <a:r>
              <a:rPr lang="en-US" sz="2400" b="1" dirty="0" smtClean="0">
                <a:latin typeface="Simplified Arabic" panose="02020603050405020304" pitchFamily="18" charset="-78"/>
                <a:ea typeface="Times New Roman"/>
                <a:cs typeface="Simplified Arabic" panose="02020603050405020304" pitchFamily="18" charset="-78"/>
              </a:rPr>
              <a:t>1957</a:t>
            </a:r>
            <a:r>
              <a:rPr lang="ar-SA" sz="2400" b="1" dirty="0" smtClean="0">
                <a:latin typeface="Simplified Arabic" panose="02020603050405020304" pitchFamily="18" charset="-78"/>
                <a:ea typeface="Times New Roman"/>
                <a:cs typeface="Simplified Arabic" panose="02020603050405020304" pitchFamily="18" charset="-78"/>
              </a:rPr>
              <a:t> </a:t>
            </a:r>
            <a:r>
              <a:rPr lang="ar-SA" sz="2400" b="1" dirty="0">
                <a:latin typeface="Simplified Arabic" panose="02020603050405020304" pitchFamily="18" charset="-78"/>
                <a:ea typeface="Times New Roman"/>
                <a:cs typeface="Simplified Arabic" panose="02020603050405020304" pitchFamily="18" charset="-78"/>
              </a:rPr>
              <a:t>وهي المشاركة الرسمية الاولى له في هذه الدورة</a:t>
            </a:r>
            <a:r>
              <a:rPr lang="ar-SA" sz="2400" b="1" dirty="0" smtClean="0">
                <a:latin typeface="Simplified Arabic" panose="02020603050405020304" pitchFamily="18" charset="-78"/>
                <a:ea typeface="Times New Roman"/>
                <a:cs typeface="Simplified Arabic" panose="02020603050405020304" pitchFamily="18" charset="-78"/>
              </a:rPr>
              <a:t>.</a:t>
            </a:r>
          </a:p>
          <a:p>
            <a:pPr algn="just" rtl="1">
              <a:lnSpc>
                <a:spcPct val="115000"/>
              </a:lnSpc>
              <a:spcAft>
                <a:spcPts val="0"/>
              </a:spcAft>
            </a:pPr>
            <a:r>
              <a:rPr lang="ar-SA" sz="2400" b="1" dirty="0">
                <a:latin typeface="Simplified Arabic" panose="02020603050405020304" pitchFamily="18" charset="-78"/>
                <a:ea typeface="Times New Roman"/>
                <a:cs typeface="Simplified Arabic" panose="02020603050405020304" pitchFamily="18" charset="-78"/>
              </a:rPr>
              <a:t>وقد شارك المنتخب السلوي العراقي في ثلاث دورات آسيوية ابتداءً من دورة طهران عام </a:t>
            </a:r>
            <a:r>
              <a:rPr lang="en-US" sz="2400" b="1" dirty="0" smtClean="0">
                <a:latin typeface="Simplified Arabic" panose="02020603050405020304" pitchFamily="18" charset="-78"/>
                <a:ea typeface="Times New Roman"/>
                <a:cs typeface="Simplified Arabic" panose="02020603050405020304" pitchFamily="18" charset="-78"/>
              </a:rPr>
              <a:t>1974</a:t>
            </a:r>
            <a:r>
              <a:rPr lang="ar-SA" sz="2400" b="1" dirty="0" smtClean="0">
                <a:latin typeface="Simplified Arabic" panose="02020603050405020304" pitchFamily="18" charset="-78"/>
                <a:ea typeface="Times New Roman"/>
                <a:cs typeface="Simplified Arabic" panose="02020603050405020304" pitchFamily="18" charset="-78"/>
              </a:rPr>
              <a:t> </a:t>
            </a:r>
            <a:r>
              <a:rPr lang="ar-SA" sz="2400" b="1" dirty="0">
                <a:latin typeface="Simplified Arabic" panose="02020603050405020304" pitchFamily="18" charset="-78"/>
                <a:ea typeface="Times New Roman"/>
                <a:cs typeface="Simplified Arabic" panose="02020603050405020304" pitchFamily="18" charset="-78"/>
              </a:rPr>
              <a:t>وشارك للمرة الاولى في بطولة أمم آسيا بماليزيا عام </a:t>
            </a:r>
            <a:r>
              <a:rPr lang="en-US" sz="2400" b="1" dirty="0" smtClean="0">
                <a:latin typeface="Simplified Arabic" panose="02020603050405020304" pitchFamily="18" charset="-78"/>
                <a:ea typeface="Times New Roman"/>
                <a:cs typeface="Simplified Arabic" panose="02020603050405020304" pitchFamily="18" charset="-78"/>
              </a:rPr>
              <a:t>1977</a:t>
            </a:r>
            <a:r>
              <a:rPr lang="ar-SA" sz="2400" b="1" dirty="0" smtClean="0">
                <a:latin typeface="Simplified Arabic" panose="02020603050405020304" pitchFamily="18" charset="-78"/>
                <a:ea typeface="Times New Roman"/>
                <a:cs typeface="Simplified Arabic" panose="02020603050405020304" pitchFamily="18" charset="-78"/>
              </a:rPr>
              <a:t> </a:t>
            </a:r>
            <a:r>
              <a:rPr lang="ar-SA" sz="2400" b="1" dirty="0">
                <a:latin typeface="Simplified Arabic" panose="02020603050405020304" pitchFamily="18" charset="-78"/>
                <a:ea typeface="Times New Roman"/>
                <a:cs typeface="Simplified Arabic" panose="02020603050405020304" pitchFamily="18" charset="-78"/>
              </a:rPr>
              <a:t>وحصل على المركز السادس.  </a:t>
            </a:r>
            <a:endParaRPr lang="en-US" sz="2400" b="1" dirty="0">
              <a:latin typeface="Simplified Arabic" panose="02020603050405020304" pitchFamily="18" charset="-78"/>
              <a:ea typeface="Times New Roman"/>
              <a:cs typeface="Simplified Arabic" panose="02020603050405020304" pitchFamily="18" charset="-78"/>
            </a:endParaRPr>
          </a:p>
        </p:txBody>
      </p:sp>
    </p:spTree>
    <p:extLst>
      <p:ext uri="{BB962C8B-B14F-4D97-AF65-F5344CB8AC3E}">
        <p14:creationId xmlns:p14="http://schemas.microsoft.com/office/powerpoint/2010/main" val="11065441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873</TotalTime>
  <Words>1207</Words>
  <Application>Microsoft Office PowerPoint</Application>
  <PresentationFormat>On-screen Show (4:3)</PresentationFormat>
  <Paragraphs>59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بالبحث : المقدمة والأهمية</dc:title>
  <dc:creator>Ali</dc:creator>
  <cp:lastModifiedBy>Ali</cp:lastModifiedBy>
  <cp:revision>66</cp:revision>
  <dcterms:created xsi:type="dcterms:W3CDTF">2006-08-16T00:00:00Z</dcterms:created>
  <dcterms:modified xsi:type="dcterms:W3CDTF">2018-12-10T07:40:51Z</dcterms:modified>
</cp:coreProperties>
</file>